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61" r:id="rId2"/>
    <p:sldId id="866" r:id="rId3"/>
    <p:sldId id="774" r:id="rId4"/>
    <p:sldId id="788" r:id="rId5"/>
    <p:sldId id="789" r:id="rId6"/>
    <p:sldId id="790" r:id="rId7"/>
    <p:sldId id="792" r:id="rId8"/>
    <p:sldId id="817" r:id="rId9"/>
    <p:sldId id="794" r:id="rId10"/>
    <p:sldId id="795" r:id="rId11"/>
    <p:sldId id="791" r:id="rId12"/>
    <p:sldId id="796" r:id="rId13"/>
    <p:sldId id="798" r:id="rId14"/>
    <p:sldId id="857" r:id="rId15"/>
    <p:sldId id="800" r:id="rId16"/>
    <p:sldId id="879" r:id="rId17"/>
    <p:sldId id="881" r:id="rId18"/>
    <p:sldId id="873" r:id="rId19"/>
    <p:sldId id="875" r:id="rId20"/>
    <p:sldId id="876" r:id="rId21"/>
    <p:sldId id="874" r:id="rId22"/>
    <p:sldId id="835" r:id="rId23"/>
    <p:sldId id="883" r:id="rId24"/>
    <p:sldId id="880" r:id="rId25"/>
    <p:sldId id="877" r:id="rId26"/>
    <p:sldId id="872" r:id="rId27"/>
    <p:sldId id="832" r:id="rId28"/>
    <p:sldId id="834" r:id="rId29"/>
    <p:sldId id="787" r:id="rId30"/>
    <p:sldId id="802" r:id="rId31"/>
    <p:sldId id="803" r:id="rId32"/>
    <p:sldId id="801" r:id="rId33"/>
    <p:sldId id="862" r:id="rId34"/>
    <p:sldId id="861" r:id="rId35"/>
    <p:sldId id="838" r:id="rId36"/>
    <p:sldId id="805" r:id="rId37"/>
    <p:sldId id="806" r:id="rId38"/>
    <p:sldId id="807" r:id="rId39"/>
    <p:sldId id="808" r:id="rId40"/>
    <p:sldId id="841" r:id="rId41"/>
    <p:sldId id="842" r:id="rId42"/>
    <p:sldId id="843" r:id="rId43"/>
    <p:sldId id="844" r:id="rId44"/>
    <p:sldId id="845" r:id="rId45"/>
    <p:sldId id="847" r:id="rId46"/>
    <p:sldId id="871" r:id="rId47"/>
    <p:sldId id="867" r:id="rId48"/>
    <p:sldId id="868" r:id="rId49"/>
    <p:sldId id="869" r:id="rId50"/>
    <p:sldId id="870" r:id="rId51"/>
    <p:sldId id="839" r:id="rId52"/>
    <p:sldId id="840" r:id="rId53"/>
    <p:sldId id="815" r:id="rId54"/>
    <p:sldId id="816" r:id="rId55"/>
    <p:sldId id="853" r:id="rId56"/>
    <p:sldId id="855" r:id="rId57"/>
    <p:sldId id="863" r:id="rId58"/>
    <p:sldId id="864" r:id="rId59"/>
    <p:sldId id="856" r:id="rId60"/>
    <p:sldId id="695" r:id="rId61"/>
    <p:sldId id="766" r:id="rId62"/>
    <p:sldId id="882" r:id="rId63"/>
    <p:sldId id="737" r:id="rId64"/>
    <p:sldId id="765" r:id="rId65"/>
    <p:sldId id="86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1E1171-8AFB-43D6-990D-CF9308701839}">
          <p14:sldIdLst>
            <p14:sldId id="561"/>
          </p14:sldIdLst>
        </p14:section>
        <p14:section name="An example" id="{67E149E8-3BDF-41A8-897B-BEDD94E30AF6}">
          <p14:sldIdLst>
            <p14:sldId id="866"/>
            <p14:sldId id="774"/>
            <p14:sldId id="788"/>
            <p14:sldId id="789"/>
            <p14:sldId id="790"/>
            <p14:sldId id="792"/>
            <p14:sldId id="817"/>
            <p14:sldId id="794"/>
            <p14:sldId id="795"/>
            <p14:sldId id="791"/>
            <p14:sldId id="796"/>
            <p14:sldId id="798"/>
            <p14:sldId id="857"/>
            <p14:sldId id="800"/>
          </p14:sldIdLst>
        </p14:section>
        <p14:section name="Domain and range" id="{E91985FE-3BC5-42A6-8728-71DC95242E13}">
          <p14:sldIdLst>
            <p14:sldId id="879"/>
            <p14:sldId id="881"/>
            <p14:sldId id="873"/>
            <p14:sldId id="875"/>
            <p14:sldId id="876"/>
            <p14:sldId id="874"/>
            <p14:sldId id="835"/>
            <p14:sldId id="883"/>
            <p14:sldId id="880"/>
          </p14:sldIdLst>
        </p14:section>
        <p14:section name="Describing a data table" id="{8BAEB39A-C22A-40E7-8DC3-F08B49DD3EFD}">
          <p14:sldIdLst>
            <p14:sldId id="877"/>
            <p14:sldId id="872"/>
            <p14:sldId id="832"/>
            <p14:sldId id="834"/>
            <p14:sldId id="787"/>
            <p14:sldId id="802"/>
            <p14:sldId id="803"/>
            <p14:sldId id="801"/>
            <p14:sldId id="862"/>
          </p14:sldIdLst>
        </p14:section>
        <p14:section name="Graphing a data table" id="{8EB244F9-FF80-4E97-82CB-183C576F57DB}">
          <p14:sldIdLst>
            <p14:sldId id="861"/>
            <p14:sldId id="838"/>
            <p14:sldId id="805"/>
            <p14:sldId id="806"/>
            <p14:sldId id="807"/>
            <p14:sldId id="808"/>
            <p14:sldId id="841"/>
            <p14:sldId id="842"/>
            <p14:sldId id="843"/>
            <p14:sldId id="844"/>
            <p14:sldId id="845"/>
            <p14:sldId id="847"/>
          </p14:sldIdLst>
        </p14:section>
        <p14:section name="Predict shape, equation to graph" id="{0E171070-5ECE-4821-BE43-22A695AF4095}">
          <p14:sldIdLst>
            <p14:sldId id="871"/>
            <p14:sldId id="867"/>
            <p14:sldId id="868"/>
            <p14:sldId id="869"/>
            <p14:sldId id="870"/>
          </p14:sldIdLst>
        </p14:section>
        <p14:section name="Apply a graph" id="{CCBA05DF-9E5F-4ADE-954C-3EB011D5D4D0}">
          <p14:sldIdLst>
            <p14:sldId id="839"/>
            <p14:sldId id="840"/>
            <p14:sldId id="815"/>
            <p14:sldId id="816"/>
            <p14:sldId id="853"/>
            <p14:sldId id="855"/>
            <p14:sldId id="863"/>
          </p14:sldIdLst>
        </p14:section>
        <p14:section name="Use a given function" id="{14F9A000-FAE7-4A9C-985E-263484CBD2BE}">
          <p14:sldIdLst>
            <p14:sldId id="864"/>
            <p14:sldId id="856"/>
            <p14:sldId id="695"/>
            <p14:sldId id="766"/>
            <p14:sldId id="882"/>
            <p14:sldId id="737"/>
            <p14:sldId id="765"/>
            <p14:sldId id="8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2"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5.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3.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BD7EC-0BC0-4C3F-A60D-1E1709E5B65B}" type="datetimeFigureOut">
              <a:rPr lang="en-US" smtClean="0"/>
              <a:pPr/>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7906D-C33E-4E37-8CFB-BA55748B9779}" type="slidenum">
              <a:rPr lang="en-US" smtClean="0"/>
              <a:pPr/>
              <a:t>‹#›</a:t>
            </a:fld>
            <a:endParaRPr lang="en-US"/>
          </a:p>
        </p:txBody>
      </p:sp>
    </p:spTree>
    <p:extLst>
      <p:ext uri="{BB962C8B-B14F-4D97-AF65-F5344CB8AC3E}">
        <p14:creationId xmlns:p14="http://schemas.microsoft.com/office/powerpoint/2010/main" val="302327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77906D-C33E-4E37-8CFB-BA55748B9779}"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7906D-C33E-4E37-8CFB-BA55748B977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smtClean="0"/>
              <a:t>Copyright 2014 Scott Storla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smtClean="0"/>
              <a:t>Copyright 2014 Scott Storla</a:t>
            </a:r>
            <a:endParaRPr lang="en-US"/>
          </a:p>
        </p:txBody>
      </p:sp>
    </p:spTree>
    <p:extLst>
      <p:ext uri="{BB962C8B-B14F-4D97-AF65-F5344CB8AC3E}">
        <p14:creationId xmlns:p14="http://schemas.microsoft.com/office/powerpoint/2010/main" val="30876611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677D12B-AEB6-4172-BDD5-14B5AEA67209}" type="datetime1">
              <a:rPr lang="en-US" smtClean="0"/>
              <a:pPr/>
              <a:t>10/23/2014</a:t>
            </a:fld>
            <a:endParaRPr lang="en-US"/>
          </a:p>
        </p:txBody>
      </p:sp>
      <p:sp>
        <p:nvSpPr>
          <p:cNvPr id="5" name="Footer Placeholder 4"/>
          <p:cNvSpPr>
            <a:spLocks noGrp="1"/>
          </p:cNvSpPr>
          <p:nvPr>
            <p:ph type="ftr" sz="quarter" idx="11"/>
          </p:nvPr>
        </p:nvSpPr>
        <p:spPr/>
        <p:txBody>
          <a:bodyPr/>
          <a:lstStyle/>
          <a:p>
            <a:r>
              <a:rPr lang="en-US" smtClean="0"/>
              <a:t>Copyright 2011 Scott Storla</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D17638-09FE-4C06-8C2E-3610AAEC550C}" type="slidenum">
              <a:rPr lang="en-US" smtClean="0"/>
              <a:pPr/>
              <a:t>‹#›</a:t>
            </a:fld>
            <a:endParaRPr lang="en-US"/>
          </a:p>
        </p:txBody>
      </p:sp>
    </p:spTree>
    <p:extLst>
      <p:ext uri="{BB962C8B-B14F-4D97-AF65-F5344CB8AC3E}">
        <p14:creationId xmlns:p14="http://schemas.microsoft.com/office/powerpoint/2010/main" val="1866785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Scott Storla</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10" Type="http://schemas.openxmlformats.org/officeDocument/2006/relationships/image" Target="../media/image15.wmf"/><Relationship Id="rId4" Type="http://schemas.openxmlformats.org/officeDocument/2006/relationships/image" Target="../media/image12.png"/><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8.bin"/><Relationship Id="rId18" Type="http://schemas.openxmlformats.org/officeDocument/2006/relationships/image" Target="../media/image21.wmf"/><Relationship Id="rId3" Type="http://schemas.openxmlformats.org/officeDocument/2006/relationships/notesSlide" Target="../notesSlides/notesSlide13.xml"/><Relationship Id="rId7" Type="http://schemas.openxmlformats.org/officeDocument/2006/relationships/oleObject" Target="../embeddings/oleObject5.bin"/><Relationship Id="rId12" Type="http://schemas.openxmlformats.org/officeDocument/2006/relationships/image" Target="../media/image18.wmf"/><Relationship Id="rId17" Type="http://schemas.openxmlformats.org/officeDocument/2006/relationships/oleObject" Target="../embeddings/oleObject10.bin"/><Relationship Id="rId2" Type="http://schemas.openxmlformats.org/officeDocument/2006/relationships/slideLayout" Target="../slideLayouts/slideLayout1.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7.wmf"/><Relationship Id="rId4" Type="http://schemas.openxmlformats.org/officeDocument/2006/relationships/image" Target="../media/image12.png"/><Relationship Id="rId9" Type="http://schemas.openxmlformats.org/officeDocument/2006/relationships/oleObject" Target="../embeddings/oleObject6.bin"/><Relationship Id="rId1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22.w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3.bin"/><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7.png"/><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1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oleObject" Target="../embeddings/oleObject1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19.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20.bin"/></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53.xml"/><Relationship Id="rId7"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7.png"/><Relationship Id="rId5" Type="http://schemas.openxmlformats.org/officeDocument/2006/relationships/image" Target="../media/image22.wmf"/><Relationship Id="rId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61.xml"/><Relationship Id="rId7"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45.wmf"/><Relationship Id="rId11" Type="http://schemas.openxmlformats.org/officeDocument/2006/relationships/image" Target="../media/image47.wmf"/><Relationship Id="rId5" Type="http://schemas.openxmlformats.org/officeDocument/2006/relationships/oleObject" Target="../embeddings/oleObject23.bin"/><Relationship Id="rId10" Type="http://schemas.openxmlformats.org/officeDocument/2006/relationships/oleObject" Target="../embeddings/oleObject26.bin"/><Relationship Id="rId4" Type="http://schemas.openxmlformats.org/officeDocument/2006/relationships/image" Target="../media/image48.png"/><Relationship Id="rId9" Type="http://schemas.openxmlformats.org/officeDocument/2006/relationships/image" Target="../media/image46.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51.wmf"/><Relationship Id="rId3" Type="http://schemas.openxmlformats.org/officeDocument/2006/relationships/notesSlide" Target="../notesSlides/notesSlide62.xml"/><Relationship Id="rId7" Type="http://schemas.openxmlformats.org/officeDocument/2006/relationships/oleObject" Target="../embeddings/oleObject28.bin"/><Relationship Id="rId12" Type="http://schemas.openxmlformats.org/officeDocument/2006/relationships/oleObject" Target="../embeddings/oleObject31.bin"/><Relationship Id="rId17" Type="http://schemas.openxmlformats.org/officeDocument/2006/relationships/image" Target="../media/image53.wmf"/><Relationship Id="rId2" Type="http://schemas.openxmlformats.org/officeDocument/2006/relationships/slideLayout" Target="../slideLayouts/slideLayout1.xml"/><Relationship Id="rId16" Type="http://schemas.openxmlformats.org/officeDocument/2006/relationships/oleObject" Target="../embeddings/oleObject33.bin"/><Relationship Id="rId1" Type="http://schemas.openxmlformats.org/officeDocument/2006/relationships/vmlDrawing" Target="../drawings/vmlDrawing16.vml"/><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oleObject" Target="../embeddings/oleObject27.bin"/><Relationship Id="rId15" Type="http://schemas.openxmlformats.org/officeDocument/2006/relationships/image" Target="../media/image52.wmf"/><Relationship Id="rId10" Type="http://schemas.openxmlformats.org/officeDocument/2006/relationships/oleObject" Target="../embeddings/oleObject30.bin"/><Relationship Id="rId4" Type="http://schemas.openxmlformats.org/officeDocument/2006/relationships/image" Target="../media/image48.png"/><Relationship Id="rId9" Type="http://schemas.openxmlformats.org/officeDocument/2006/relationships/image" Target="../media/image49.wmf"/><Relationship Id="rId14" Type="http://schemas.openxmlformats.org/officeDocument/2006/relationships/oleObject" Target="../embeddings/oleObject3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54.wmf"/><Relationship Id="rId5" Type="http://schemas.openxmlformats.org/officeDocument/2006/relationships/oleObject" Target="../embeddings/oleObject34.bin"/><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56.wmf"/><Relationship Id="rId5" Type="http://schemas.openxmlformats.org/officeDocument/2006/relationships/oleObject" Target="../embeddings/oleObject35.bin"/><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828801"/>
            <a:ext cx="9144000" cy="1066800"/>
          </a:xfrm>
          <a:prstGeom prst="rect">
            <a:avLst/>
          </a:prstGeom>
        </p:spPr>
        <p:txBody>
          <a:bodyPr>
            <a:normAutofit/>
          </a:bodyPr>
          <a:lstStyle/>
          <a:p>
            <a:r>
              <a:rPr lang="en-US" sz="3200" dirty="0" smtClean="0">
                <a:latin typeface="Arial" pitchFamily="34" charset="0"/>
                <a:cs typeface="Arial" pitchFamily="34" charset="0"/>
              </a:rPr>
              <a:t>Functions</a:t>
            </a:r>
            <a:endParaRPr lang="en-US" sz="32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Tree>
    <p:extLst>
      <p:ext uri="{BB962C8B-B14F-4D97-AF65-F5344CB8AC3E}">
        <p14:creationId xmlns:p14="http://schemas.microsoft.com/office/powerpoint/2010/main" val="6111929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9" name="TextBox 8"/>
          <p:cNvSpPr txBox="1"/>
          <p:nvPr/>
        </p:nvSpPr>
        <p:spPr>
          <a:xfrm>
            <a:off x="275896" y="257145"/>
            <a:ext cx="3229303"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Step 2.  Look for patterns</a:t>
            </a:r>
            <a:endParaRPr lang="en-US" sz="2000" dirty="0">
              <a:latin typeface="Arial"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631" y="491359"/>
            <a:ext cx="4787105" cy="545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631" y="533400"/>
            <a:ext cx="477098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896" y="1295400"/>
            <a:ext cx="4250770" cy="344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48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88353"/>
            <a:ext cx="1714500" cy="668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9179" y="98862"/>
            <a:ext cx="1629921" cy="1196538"/>
          </a:xfrm>
          <a:prstGeom prst="rect">
            <a:avLst/>
          </a:prstGeom>
          <a:noFill/>
          <a:ln w="66675">
            <a:solidFill>
              <a:srgbClr val="00B0F0"/>
            </a:solidFill>
          </a:ln>
        </p:spPr>
        <p:txBody>
          <a:bodyPr wrap="none" rtlCol="0" anchor="ctr">
            <a:noAutofit/>
          </a:bodyPr>
          <a:lstStyle/>
          <a:p>
            <a:pPr algn="ct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3337511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4818"/>
                                        </p:tgtEl>
                                        <p:attrNameLst>
                                          <p:attrName>style.visibility</p:attrName>
                                        </p:attrNameLst>
                                      </p:cBhvr>
                                      <p:to>
                                        <p:strVal val="visible"/>
                                      </p:to>
                                    </p:set>
                                    <p:animEffect transition="in" filter="fade">
                                      <p:cBhvr>
                                        <p:cTn id="7" dur="500"/>
                                        <p:tgtEl>
                                          <p:spTgt spid="6748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74818"/>
                                        </p:tgtEl>
                                      </p:cBhvr>
                                    </p:animEffect>
                                    <p:set>
                                      <p:cBhvr>
                                        <p:cTn id="17" dur="1" fill="hold">
                                          <p:stCondLst>
                                            <p:cond delay="499"/>
                                          </p:stCondLst>
                                        </p:cTn>
                                        <p:tgtEl>
                                          <p:spTgt spid="674818"/>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67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6818313"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9" name="TextBox 8"/>
          <p:cNvSpPr txBox="1"/>
          <p:nvPr/>
        </p:nvSpPr>
        <p:spPr>
          <a:xfrm>
            <a:off x="275896" y="257145"/>
            <a:ext cx="3915103"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Step 3.  Model using algebra</a:t>
            </a:r>
            <a:endParaRPr lang="en-US" sz="2000" dirty="0">
              <a:latin typeface="Arial" pitchFamily="34" charset="0"/>
              <a:cs typeface="Arial" pitchFamily="34" charset="0"/>
            </a:endParaRPr>
          </a:p>
        </p:txBody>
      </p:sp>
      <p:pic>
        <p:nvPicPr>
          <p:cNvPr id="6778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328" y="804041"/>
            <a:ext cx="6694487"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79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7789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7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9" name="TextBox 8"/>
          <p:cNvSpPr txBox="1"/>
          <p:nvPr/>
        </p:nvSpPr>
        <p:spPr>
          <a:xfrm>
            <a:off x="275896" y="257145"/>
            <a:ext cx="3915103"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Step 4.  Predict the future</a:t>
            </a:r>
            <a:endParaRPr lang="en-US" sz="2000" dirty="0">
              <a:latin typeface="Arial" pitchFamily="34" charset="0"/>
              <a:cs typeface="Arial" pitchFamily="34" charset="0"/>
            </a:endParaRPr>
          </a:p>
        </p:txBody>
      </p:sp>
      <p:pic>
        <p:nvPicPr>
          <p:cNvPr id="67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94" y="990600"/>
            <a:ext cx="521587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524800"/>
            <a:ext cx="3300130"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What’s the cost in 2016?</a:t>
            </a:r>
            <a:endParaRPr lang="en-US" sz="2000" dirty="0">
              <a:latin typeface="Arial" pitchFamily="34" charset="0"/>
              <a:cs typeface="Arial" pitchFamily="34" charset="0"/>
            </a:endParaRPr>
          </a:p>
        </p:txBody>
      </p:sp>
      <p:cxnSp>
        <p:nvCxnSpPr>
          <p:cNvPr id="3" name="Straight Arrow Connector 2"/>
          <p:cNvCxnSpPr/>
          <p:nvPr/>
        </p:nvCxnSpPr>
        <p:spPr>
          <a:xfrm flipV="1">
            <a:off x="1479331" y="1295400"/>
            <a:ext cx="38862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302467" y="1295400"/>
            <a:ext cx="0" cy="3276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479331" y="1295400"/>
            <a:ext cx="3854669"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15000" y="990600"/>
            <a:ext cx="3300130" cy="400110"/>
          </a:xfrm>
          <a:prstGeom prst="rect">
            <a:avLst/>
          </a:prstGeom>
          <a:noFill/>
        </p:spPr>
        <p:txBody>
          <a:bodyPr wrap="square" numCol="1" rtlCol="0">
            <a:spAutoFit/>
          </a:bodyPr>
          <a:lstStyle/>
          <a:p>
            <a:pPr marL="457200" indent="-393700" algn="ctr"/>
            <a:r>
              <a:rPr lang="en-US" sz="2000" dirty="0" smtClean="0">
                <a:latin typeface="Arial" pitchFamily="34" charset="0"/>
                <a:cs typeface="Arial" pitchFamily="34" charset="0"/>
              </a:rPr>
              <a:t>Around $5,800</a:t>
            </a:r>
            <a:endParaRPr lang="en-US" sz="2000" dirty="0">
              <a:latin typeface="Arial" pitchFamily="34" charset="0"/>
              <a:cs typeface="Arial" pitchFamily="34" charset="0"/>
            </a:endParaRPr>
          </a:p>
        </p:txBody>
      </p:sp>
      <p:sp>
        <p:nvSpPr>
          <p:cNvPr id="17" name="TextBox 16"/>
          <p:cNvSpPr txBox="1"/>
          <p:nvPr/>
        </p:nvSpPr>
        <p:spPr>
          <a:xfrm>
            <a:off x="5715000" y="2133600"/>
            <a:ext cx="3300130"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What’s the cost in 2016?</a:t>
            </a:r>
            <a:endParaRPr lang="en-US" sz="2000" dirty="0">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785008211"/>
              </p:ext>
            </p:extLst>
          </p:nvPr>
        </p:nvGraphicFramePr>
        <p:xfrm>
          <a:off x="6321425" y="2667000"/>
          <a:ext cx="1803131" cy="371879"/>
        </p:xfrm>
        <a:graphic>
          <a:graphicData uri="http://schemas.openxmlformats.org/presentationml/2006/ole">
            <mc:AlternateContent xmlns:mc="http://schemas.openxmlformats.org/markup-compatibility/2006">
              <mc:Choice xmlns:v="urn:schemas-microsoft-com:vml" Requires="v">
                <p:oleObj spid="_x0000_s680210" name="Equation" r:id="rId5" imgW="812520" imgH="164880" progId="Equation.DSMT4">
                  <p:embed/>
                </p:oleObj>
              </mc:Choice>
              <mc:Fallback>
                <p:oleObj name="Equation" r:id="rId5" imgW="812520" imgH="164880" progId="Equation.DSMT4">
                  <p:embed/>
                  <p:pic>
                    <p:nvPicPr>
                      <p:cNvPr id="0" name="Object 4"/>
                      <p:cNvPicPr>
                        <a:picLocks noChangeAspect="1" noChangeArrowheads="1"/>
                      </p:cNvPicPr>
                      <p:nvPr/>
                    </p:nvPicPr>
                    <p:blipFill>
                      <a:blip r:embed="rId6"/>
                      <a:srcRect/>
                      <a:stretch>
                        <a:fillRect/>
                      </a:stretch>
                    </p:blipFill>
                    <p:spPr bwMode="auto">
                      <a:xfrm>
                        <a:off x="6321425" y="2667000"/>
                        <a:ext cx="1803131" cy="371879"/>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73204586"/>
              </p:ext>
            </p:extLst>
          </p:nvPr>
        </p:nvGraphicFramePr>
        <p:xfrm>
          <a:off x="6319837" y="3205163"/>
          <a:ext cx="2111887" cy="456957"/>
        </p:xfrm>
        <a:graphic>
          <a:graphicData uri="http://schemas.openxmlformats.org/presentationml/2006/ole">
            <mc:AlternateContent xmlns:mc="http://schemas.openxmlformats.org/markup-compatibility/2006">
              <mc:Choice xmlns:v="urn:schemas-microsoft-com:vml" Requires="v">
                <p:oleObj spid="_x0000_s680211" name="Equation" r:id="rId7" imgW="952200" imgH="203040" progId="Equation.DSMT4">
                  <p:embed/>
                </p:oleObj>
              </mc:Choice>
              <mc:Fallback>
                <p:oleObj name="Equation" r:id="rId7" imgW="952200" imgH="203040" progId="Equation.DSMT4">
                  <p:embed/>
                  <p:pic>
                    <p:nvPicPr>
                      <p:cNvPr id="0" name=""/>
                      <p:cNvPicPr>
                        <a:picLocks noChangeAspect="1" noChangeArrowheads="1"/>
                      </p:cNvPicPr>
                      <p:nvPr/>
                    </p:nvPicPr>
                    <p:blipFill>
                      <a:blip r:embed="rId8"/>
                      <a:srcRect/>
                      <a:stretch>
                        <a:fillRect/>
                      </a:stretch>
                    </p:blipFill>
                    <p:spPr bwMode="auto">
                      <a:xfrm>
                        <a:off x="6319837" y="3205163"/>
                        <a:ext cx="2111887" cy="456957"/>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872322511"/>
              </p:ext>
            </p:extLst>
          </p:nvPr>
        </p:nvGraphicFramePr>
        <p:xfrm>
          <a:off x="6324600" y="3836987"/>
          <a:ext cx="1295400" cy="371879"/>
        </p:xfrm>
        <a:graphic>
          <a:graphicData uri="http://schemas.openxmlformats.org/presentationml/2006/ole">
            <mc:AlternateContent xmlns:mc="http://schemas.openxmlformats.org/markup-compatibility/2006">
              <mc:Choice xmlns:v="urn:schemas-microsoft-com:vml" Requires="v">
                <p:oleObj spid="_x0000_s680212" name="Equation" r:id="rId9" imgW="583920" imgH="164880" progId="Equation.DSMT4">
                  <p:embed/>
                </p:oleObj>
              </mc:Choice>
              <mc:Fallback>
                <p:oleObj name="Equation" r:id="rId9" imgW="583920" imgH="164880" progId="Equation.DSMT4">
                  <p:embed/>
                  <p:pic>
                    <p:nvPicPr>
                      <p:cNvPr id="0" name=""/>
                      <p:cNvPicPr>
                        <a:picLocks noChangeAspect="1" noChangeArrowheads="1"/>
                      </p:cNvPicPr>
                      <p:nvPr/>
                    </p:nvPicPr>
                    <p:blipFill>
                      <a:blip r:embed="rId10"/>
                      <a:srcRect/>
                      <a:stretch>
                        <a:fillRect/>
                      </a:stretch>
                    </p:blipFill>
                    <p:spPr bwMode="auto">
                      <a:xfrm>
                        <a:off x="6324600" y="3836987"/>
                        <a:ext cx="1295400" cy="371879"/>
                      </a:xfrm>
                      <a:prstGeom prst="rect">
                        <a:avLst/>
                      </a:prstGeom>
                      <a:noFill/>
                    </p:spPr>
                  </p:pic>
                </p:oleObj>
              </mc:Fallback>
            </mc:AlternateContent>
          </a:graphicData>
        </a:graphic>
      </p:graphicFrame>
    </p:spTree>
    <p:extLst>
      <p:ext uri="{BB962C8B-B14F-4D97-AF65-F5344CB8AC3E}">
        <p14:creationId xmlns:p14="http://schemas.microsoft.com/office/powerpoint/2010/main" val="3668010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9" name="TextBox 8"/>
          <p:cNvSpPr txBox="1"/>
          <p:nvPr/>
        </p:nvSpPr>
        <p:spPr>
          <a:xfrm>
            <a:off x="275896" y="257145"/>
            <a:ext cx="3915103"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Step 4.  Predict the past</a:t>
            </a:r>
            <a:endParaRPr lang="en-US" sz="2000" dirty="0">
              <a:latin typeface="Arial" pitchFamily="34" charset="0"/>
              <a:cs typeface="Arial" pitchFamily="34" charset="0"/>
            </a:endParaRPr>
          </a:p>
        </p:txBody>
      </p:sp>
      <p:pic>
        <p:nvPicPr>
          <p:cNvPr id="67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94" y="990600"/>
            <a:ext cx="521587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524800"/>
            <a:ext cx="3300130" cy="707886"/>
          </a:xfrm>
          <a:prstGeom prst="rect">
            <a:avLst/>
          </a:prstGeom>
          <a:noFill/>
        </p:spPr>
        <p:txBody>
          <a:bodyPr wrap="square" numCol="1" rtlCol="0">
            <a:spAutoFit/>
          </a:bodyPr>
          <a:lstStyle/>
          <a:p>
            <a:pPr marL="63500"/>
            <a:r>
              <a:rPr lang="en-US" sz="2000" dirty="0" smtClean="0">
                <a:latin typeface="Arial" pitchFamily="34" charset="0"/>
                <a:cs typeface="Arial" pitchFamily="34" charset="0"/>
              </a:rPr>
              <a:t>What  was the first year the cost was $5,000?</a:t>
            </a:r>
            <a:endParaRPr lang="en-US" sz="2000" dirty="0">
              <a:latin typeface="Arial" pitchFamily="34" charset="0"/>
              <a:cs typeface="Arial" pitchFamily="34" charset="0"/>
            </a:endParaRPr>
          </a:p>
        </p:txBody>
      </p:sp>
      <p:cxnSp>
        <p:nvCxnSpPr>
          <p:cNvPr id="11" name="Straight Arrow Connector 10"/>
          <p:cNvCxnSpPr/>
          <p:nvPr/>
        </p:nvCxnSpPr>
        <p:spPr>
          <a:xfrm>
            <a:off x="2873323" y="1717130"/>
            <a:ext cx="0" cy="28036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79331" y="1707932"/>
            <a:ext cx="140450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15000" y="1298744"/>
            <a:ext cx="3300130" cy="400110"/>
          </a:xfrm>
          <a:prstGeom prst="rect">
            <a:avLst/>
          </a:prstGeom>
          <a:noFill/>
        </p:spPr>
        <p:txBody>
          <a:bodyPr wrap="square" numCol="1" rtlCol="0">
            <a:spAutoFit/>
          </a:bodyPr>
          <a:lstStyle/>
          <a:p>
            <a:pPr marL="457200" indent="-393700" algn="ctr"/>
            <a:r>
              <a:rPr lang="en-US" sz="2000" dirty="0" smtClean="0">
                <a:latin typeface="Arial" pitchFamily="34" charset="0"/>
                <a:cs typeface="Arial" pitchFamily="34" charset="0"/>
              </a:rPr>
              <a:t>Around 2008</a:t>
            </a:r>
            <a:endParaRPr lang="en-US" sz="2000" dirty="0">
              <a:latin typeface="Arial" pitchFamily="34" charset="0"/>
              <a:cs typeface="Arial" pitchFamily="34" charset="0"/>
            </a:endParaRPr>
          </a:p>
        </p:txBody>
      </p:sp>
      <p:sp>
        <p:nvSpPr>
          <p:cNvPr id="17" name="TextBox 16"/>
          <p:cNvSpPr txBox="1"/>
          <p:nvPr/>
        </p:nvSpPr>
        <p:spPr>
          <a:xfrm>
            <a:off x="5715000" y="2133600"/>
            <a:ext cx="3300130" cy="707886"/>
          </a:xfrm>
          <a:prstGeom prst="rect">
            <a:avLst/>
          </a:prstGeom>
          <a:noFill/>
        </p:spPr>
        <p:txBody>
          <a:bodyPr wrap="square" numCol="1" rtlCol="0">
            <a:spAutoFit/>
          </a:bodyPr>
          <a:lstStyle/>
          <a:p>
            <a:pPr marL="63500"/>
            <a:r>
              <a:rPr lang="en-US" sz="2000" dirty="0">
                <a:latin typeface="Arial" pitchFamily="34" charset="0"/>
                <a:cs typeface="Arial" pitchFamily="34" charset="0"/>
              </a:rPr>
              <a:t>What  was the first year the </a:t>
            </a:r>
            <a:r>
              <a:rPr lang="en-US" sz="2000" dirty="0" smtClean="0">
                <a:latin typeface="Arial" pitchFamily="34" charset="0"/>
                <a:cs typeface="Arial" pitchFamily="34" charset="0"/>
              </a:rPr>
              <a:t>cost was </a:t>
            </a:r>
            <a:r>
              <a:rPr lang="en-US" sz="2000" dirty="0">
                <a:latin typeface="Arial" pitchFamily="34" charset="0"/>
                <a:cs typeface="Arial" pitchFamily="34" charset="0"/>
              </a:rPr>
              <a:t>$5,000?</a:t>
            </a:r>
          </a:p>
        </p:txBody>
      </p:sp>
      <p:graphicFrame>
        <p:nvGraphicFramePr>
          <p:cNvPr id="18" name="Object 17"/>
          <p:cNvGraphicFramePr>
            <a:graphicFrameLocks noChangeAspect="1"/>
          </p:cNvGraphicFramePr>
          <p:nvPr>
            <p:extLst>
              <p:ext uri="{D42A27DB-BD31-4B8C-83A1-F6EECF244321}">
                <p14:modId xmlns:p14="http://schemas.microsoft.com/office/powerpoint/2010/main" val="764110031"/>
              </p:ext>
            </p:extLst>
          </p:nvPr>
        </p:nvGraphicFramePr>
        <p:xfrm>
          <a:off x="6321425" y="2971800"/>
          <a:ext cx="1803131" cy="371879"/>
        </p:xfrm>
        <a:graphic>
          <a:graphicData uri="http://schemas.openxmlformats.org/presentationml/2006/ole">
            <mc:AlternateContent xmlns:mc="http://schemas.openxmlformats.org/markup-compatibility/2006">
              <mc:Choice xmlns:v="urn:schemas-microsoft-com:vml" Requires="v">
                <p:oleObj spid="_x0000_s682573" name="Equation" r:id="rId5" imgW="812520" imgH="164880" progId="Equation.DSMT4">
                  <p:embed/>
                </p:oleObj>
              </mc:Choice>
              <mc:Fallback>
                <p:oleObj name="Equation" r:id="rId5" imgW="812520" imgH="164880" progId="Equation.DSMT4">
                  <p:embed/>
                  <p:pic>
                    <p:nvPicPr>
                      <p:cNvPr id="0" name=""/>
                      <p:cNvPicPr>
                        <a:picLocks noChangeAspect="1" noChangeArrowheads="1"/>
                      </p:cNvPicPr>
                      <p:nvPr/>
                    </p:nvPicPr>
                    <p:blipFill>
                      <a:blip r:embed="rId6"/>
                      <a:srcRect/>
                      <a:stretch>
                        <a:fillRect/>
                      </a:stretch>
                    </p:blipFill>
                    <p:spPr bwMode="auto">
                      <a:xfrm>
                        <a:off x="6321425" y="2971800"/>
                        <a:ext cx="1803131" cy="371879"/>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91531101"/>
              </p:ext>
            </p:extLst>
          </p:nvPr>
        </p:nvGraphicFramePr>
        <p:xfrm>
          <a:off x="6278563" y="3567113"/>
          <a:ext cx="2195512" cy="342900"/>
        </p:xfrm>
        <a:graphic>
          <a:graphicData uri="http://schemas.openxmlformats.org/presentationml/2006/ole">
            <mc:AlternateContent xmlns:mc="http://schemas.openxmlformats.org/markup-compatibility/2006">
              <mc:Choice xmlns:v="urn:schemas-microsoft-com:vml" Requires="v">
                <p:oleObj spid="_x0000_s682574" name="Equation" r:id="rId7" imgW="990360" imgH="152280" progId="Equation.DSMT4">
                  <p:embed/>
                </p:oleObj>
              </mc:Choice>
              <mc:Fallback>
                <p:oleObj name="Equation" r:id="rId7" imgW="990360" imgH="152280" progId="Equation.DSMT4">
                  <p:embed/>
                  <p:pic>
                    <p:nvPicPr>
                      <p:cNvPr id="0" name=""/>
                      <p:cNvPicPr>
                        <a:picLocks noChangeAspect="1" noChangeArrowheads="1"/>
                      </p:cNvPicPr>
                      <p:nvPr/>
                    </p:nvPicPr>
                    <p:blipFill>
                      <a:blip r:embed="rId8"/>
                      <a:srcRect/>
                      <a:stretch>
                        <a:fillRect/>
                      </a:stretch>
                    </p:blipFill>
                    <p:spPr bwMode="auto">
                      <a:xfrm>
                        <a:off x="6278563" y="3567113"/>
                        <a:ext cx="2195512" cy="342900"/>
                      </a:xfrm>
                      <a:prstGeom prst="rect">
                        <a:avLst/>
                      </a:prstGeom>
                      <a:noFill/>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739072083"/>
              </p:ext>
            </p:extLst>
          </p:nvPr>
        </p:nvGraphicFramePr>
        <p:xfrm>
          <a:off x="6824881" y="5248275"/>
          <a:ext cx="1014412" cy="314325"/>
        </p:xfrm>
        <a:graphic>
          <a:graphicData uri="http://schemas.openxmlformats.org/presentationml/2006/ole">
            <mc:AlternateContent xmlns:mc="http://schemas.openxmlformats.org/markup-compatibility/2006">
              <mc:Choice xmlns:v="urn:schemas-microsoft-com:vml" Requires="v">
                <p:oleObj spid="_x0000_s682575" name="Equation" r:id="rId9" imgW="457200" imgH="139680" progId="Equation.DSMT4">
                  <p:embed/>
                </p:oleObj>
              </mc:Choice>
              <mc:Fallback>
                <p:oleObj name="Equation" r:id="rId9" imgW="457200" imgH="139680" progId="Equation.DSMT4">
                  <p:embed/>
                  <p:pic>
                    <p:nvPicPr>
                      <p:cNvPr id="0" name=""/>
                      <p:cNvPicPr>
                        <a:picLocks noChangeAspect="1" noChangeArrowheads="1"/>
                      </p:cNvPicPr>
                      <p:nvPr/>
                    </p:nvPicPr>
                    <p:blipFill>
                      <a:blip r:embed="rId10"/>
                      <a:srcRect/>
                      <a:stretch>
                        <a:fillRect/>
                      </a:stretch>
                    </p:blipFill>
                    <p:spPr bwMode="auto">
                      <a:xfrm>
                        <a:off x="6824881" y="5248275"/>
                        <a:ext cx="1014412" cy="314325"/>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745123769"/>
              </p:ext>
            </p:extLst>
          </p:nvPr>
        </p:nvGraphicFramePr>
        <p:xfrm>
          <a:off x="6343323" y="3873064"/>
          <a:ext cx="2138363" cy="371475"/>
        </p:xfrm>
        <a:graphic>
          <a:graphicData uri="http://schemas.openxmlformats.org/presentationml/2006/ole">
            <mc:AlternateContent xmlns:mc="http://schemas.openxmlformats.org/markup-compatibility/2006">
              <mc:Choice xmlns:v="urn:schemas-microsoft-com:vml" Requires="v">
                <p:oleObj spid="_x0000_s682576" name="Equation" r:id="rId11" imgW="965160" imgH="164880" progId="Equation.DSMT4">
                  <p:embed/>
                </p:oleObj>
              </mc:Choice>
              <mc:Fallback>
                <p:oleObj name="Equation" r:id="rId11" imgW="965160" imgH="164880" progId="Equation.DSMT4">
                  <p:embed/>
                  <p:pic>
                    <p:nvPicPr>
                      <p:cNvPr id="0" name=""/>
                      <p:cNvPicPr>
                        <a:picLocks noChangeAspect="1" noChangeArrowheads="1"/>
                      </p:cNvPicPr>
                      <p:nvPr/>
                    </p:nvPicPr>
                    <p:blipFill>
                      <a:blip r:embed="rId12"/>
                      <a:srcRect/>
                      <a:stretch>
                        <a:fillRect/>
                      </a:stretch>
                    </p:blipFill>
                    <p:spPr bwMode="auto">
                      <a:xfrm>
                        <a:off x="6343323" y="3873064"/>
                        <a:ext cx="2138363" cy="371475"/>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085262211"/>
              </p:ext>
            </p:extLst>
          </p:nvPr>
        </p:nvGraphicFramePr>
        <p:xfrm>
          <a:off x="6650038" y="4387850"/>
          <a:ext cx="1238250" cy="342900"/>
        </p:xfrm>
        <a:graphic>
          <a:graphicData uri="http://schemas.openxmlformats.org/presentationml/2006/ole">
            <mc:AlternateContent xmlns:mc="http://schemas.openxmlformats.org/markup-compatibility/2006">
              <mc:Choice xmlns:v="urn:schemas-microsoft-com:vml" Requires="v">
                <p:oleObj spid="_x0000_s682577" name="Equation" r:id="rId13" imgW="558720" imgH="152280" progId="Equation.DSMT4">
                  <p:embed/>
                </p:oleObj>
              </mc:Choice>
              <mc:Fallback>
                <p:oleObj name="Equation" r:id="rId13" imgW="558720" imgH="152280" progId="Equation.DSMT4">
                  <p:embed/>
                  <p:pic>
                    <p:nvPicPr>
                      <p:cNvPr id="0" name=""/>
                      <p:cNvPicPr>
                        <a:picLocks noChangeAspect="1" noChangeArrowheads="1"/>
                      </p:cNvPicPr>
                      <p:nvPr/>
                    </p:nvPicPr>
                    <p:blipFill>
                      <a:blip r:embed="rId14"/>
                      <a:srcRect/>
                      <a:stretch>
                        <a:fillRect/>
                      </a:stretch>
                    </p:blipFill>
                    <p:spPr bwMode="auto">
                      <a:xfrm>
                        <a:off x="6650038" y="4387850"/>
                        <a:ext cx="1238250" cy="342900"/>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824870750"/>
              </p:ext>
            </p:extLst>
          </p:nvPr>
        </p:nvGraphicFramePr>
        <p:xfrm>
          <a:off x="6635532" y="4343400"/>
          <a:ext cx="1322388" cy="714375"/>
        </p:xfrm>
        <a:graphic>
          <a:graphicData uri="http://schemas.openxmlformats.org/presentationml/2006/ole">
            <mc:AlternateContent xmlns:mc="http://schemas.openxmlformats.org/markup-compatibility/2006">
              <mc:Choice xmlns:v="urn:schemas-microsoft-com:vml" Requires="v">
                <p:oleObj spid="_x0000_s682578" name="Equation" r:id="rId15" imgW="596880" imgH="317160" progId="Equation.DSMT4">
                  <p:embed/>
                </p:oleObj>
              </mc:Choice>
              <mc:Fallback>
                <p:oleObj name="Equation" r:id="rId15" imgW="596880" imgH="317160" progId="Equation.DSMT4">
                  <p:embed/>
                  <p:pic>
                    <p:nvPicPr>
                      <p:cNvPr id="0" name=""/>
                      <p:cNvPicPr>
                        <a:picLocks noChangeAspect="1" noChangeArrowheads="1"/>
                      </p:cNvPicPr>
                      <p:nvPr/>
                    </p:nvPicPr>
                    <p:blipFill>
                      <a:blip r:embed="rId16"/>
                      <a:srcRect/>
                      <a:stretch>
                        <a:fillRect/>
                      </a:stretch>
                    </p:blipFill>
                    <p:spPr bwMode="auto">
                      <a:xfrm>
                        <a:off x="6635532" y="4343400"/>
                        <a:ext cx="1322388" cy="714375"/>
                      </a:xfrm>
                      <a:prstGeom prst="rect">
                        <a:avLst/>
                      </a:prstGeom>
                      <a:noFill/>
                    </p:spPr>
                  </p:pic>
                </p:oleObj>
              </mc:Fallback>
            </mc:AlternateContent>
          </a:graphicData>
        </a:graphic>
      </p:graphicFrame>
      <p:sp>
        <p:nvSpPr>
          <p:cNvPr id="29" name="TextBox 28"/>
          <p:cNvSpPr txBox="1"/>
          <p:nvPr/>
        </p:nvSpPr>
        <p:spPr>
          <a:xfrm>
            <a:off x="5491773" y="5715000"/>
            <a:ext cx="3300130" cy="400110"/>
          </a:xfrm>
          <a:prstGeom prst="rect">
            <a:avLst/>
          </a:prstGeom>
          <a:noFill/>
        </p:spPr>
        <p:txBody>
          <a:bodyPr wrap="square" numCol="1" rtlCol="0">
            <a:spAutoFit/>
          </a:bodyPr>
          <a:lstStyle/>
          <a:p>
            <a:pPr marL="63500" algn="ctr"/>
            <a:r>
              <a:rPr lang="en-US" sz="2000" dirty="0" smtClean="0">
                <a:latin typeface="Arial" pitchFamily="34" charset="0"/>
                <a:cs typeface="Arial" pitchFamily="34" charset="0"/>
              </a:rPr>
              <a:t>Around 2008</a:t>
            </a:r>
            <a:endParaRPr lang="en-US" sz="2000" dirty="0">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21243833"/>
              </p:ext>
            </p:extLst>
          </p:nvPr>
        </p:nvGraphicFramePr>
        <p:xfrm>
          <a:off x="4121150" y="4962525"/>
          <a:ext cx="2025650" cy="1285875"/>
        </p:xfrm>
        <a:graphic>
          <a:graphicData uri="http://schemas.openxmlformats.org/presentationml/2006/ole">
            <mc:AlternateContent xmlns:mc="http://schemas.openxmlformats.org/markup-compatibility/2006">
              <mc:Choice xmlns:v="urn:schemas-microsoft-com:vml" Requires="v">
                <p:oleObj spid="_x0000_s682579" name="Equation" r:id="rId17" imgW="914400" imgH="571320" progId="Equation.DSMT4">
                  <p:embed/>
                </p:oleObj>
              </mc:Choice>
              <mc:Fallback>
                <p:oleObj name="Equation" r:id="rId17" imgW="914400" imgH="571320" progId="Equation.DSMT4">
                  <p:embed/>
                  <p:pic>
                    <p:nvPicPr>
                      <p:cNvPr id="0" name=""/>
                      <p:cNvPicPr>
                        <a:picLocks noChangeAspect="1" noChangeArrowheads="1"/>
                      </p:cNvPicPr>
                      <p:nvPr/>
                    </p:nvPicPr>
                    <p:blipFill>
                      <a:blip r:embed="rId18"/>
                      <a:srcRect/>
                      <a:stretch>
                        <a:fillRect/>
                      </a:stretch>
                    </p:blipFill>
                    <p:spPr bwMode="auto">
                      <a:xfrm>
                        <a:off x="4121150" y="4962525"/>
                        <a:ext cx="2025650" cy="1285875"/>
                      </a:xfrm>
                      <a:prstGeom prst="rect">
                        <a:avLst/>
                      </a:prstGeom>
                      <a:noFill/>
                    </p:spPr>
                  </p:pic>
                </p:oleObj>
              </mc:Fallback>
            </mc:AlternateContent>
          </a:graphicData>
        </a:graphic>
      </p:graphicFrame>
    </p:spTree>
    <p:extLst>
      <p:ext uri="{BB962C8B-B14F-4D97-AF65-F5344CB8AC3E}">
        <p14:creationId xmlns:p14="http://schemas.microsoft.com/office/powerpoint/2010/main" val="3567287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9" name="TextBox 8"/>
          <p:cNvSpPr txBox="1"/>
          <p:nvPr/>
        </p:nvSpPr>
        <p:spPr>
          <a:xfrm>
            <a:off x="6257926" y="1655832"/>
            <a:ext cx="2590800" cy="707886"/>
          </a:xfrm>
          <a:prstGeom prst="rect">
            <a:avLst/>
          </a:prstGeom>
          <a:noFill/>
        </p:spPr>
        <p:txBody>
          <a:bodyPr wrap="square" numCol="1" rtlCol="0">
            <a:spAutoFit/>
          </a:bodyPr>
          <a:lstStyle/>
          <a:p>
            <a:pPr marL="57150" indent="6350"/>
            <a:r>
              <a:rPr lang="en-US" sz="2000" dirty="0" smtClean="0">
                <a:latin typeface="Arial" pitchFamily="34" charset="0"/>
                <a:cs typeface="Arial" pitchFamily="34" charset="0"/>
              </a:rPr>
              <a:t>Notice every year has only one cost.</a:t>
            </a:r>
            <a:endParaRPr lang="en-US" sz="2000" dirty="0">
              <a:latin typeface="Arial" pitchFamily="34" charset="0"/>
              <a:cs typeface="Arial" pitchFamily="34" charset="0"/>
            </a:endParaRPr>
          </a:p>
        </p:txBody>
      </p:sp>
      <p:pic>
        <p:nvPicPr>
          <p:cNvPr id="67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96" y="838200"/>
            <a:ext cx="5872351" cy="47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amond 1"/>
          <p:cNvSpPr/>
          <p:nvPr/>
        </p:nvSpPr>
        <p:spPr>
          <a:xfrm>
            <a:off x="3409950" y="1933575"/>
            <a:ext cx="152400" cy="152400"/>
          </a:xfrm>
          <a:prstGeom prst="diamond">
            <a:avLst/>
          </a:prstGeom>
          <a:solidFill>
            <a:schemeClr val="tx2">
              <a:lumMod val="60000"/>
              <a:lumOff val="40000"/>
            </a:schemeClr>
          </a:solidFill>
          <a:ln>
            <a:solidFill>
              <a:schemeClr val="tx2">
                <a:lumMod val="60000"/>
                <a:lumOff val="4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cxnSp>
        <p:nvCxnSpPr>
          <p:cNvPr id="7" name="Straight Arrow Connector 6"/>
          <p:cNvCxnSpPr/>
          <p:nvPr/>
        </p:nvCxnSpPr>
        <p:spPr>
          <a:xfrm rot="5400000">
            <a:off x="1391444" y="2932906"/>
            <a:ext cx="4191000" cy="1588"/>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715000" y="2610534"/>
            <a:ext cx="2971800" cy="646331"/>
          </a:xfrm>
          <a:prstGeom prst="rect">
            <a:avLst/>
          </a:prstGeom>
          <a:solidFill>
            <a:schemeClr val="bg1"/>
          </a:solidFill>
          <a:ln>
            <a:solidFill>
              <a:srgbClr val="0070C0"/>
            </a:solidFill>
          </a:ln>
        </p:spPr>
        <p:txBody>
          <a:bodyPr wrap="square">
            <a:spAutoFit/>
          </a:bodyPr>
          <a:lstStyle/>
          <a:p>
            <a:pPr algn="ctr"/>
            <a:r>
              <a:rPr lang="en-US" dirty="0" smtClean="0">
                <a:solidFill>
                  <a:srgbClr val="FF0000"/>
                </a:solidFill>
                <a:latin typeface="Arial" pitchFamily="34" charset="0"/>
                <a:cs typeface="Arial" pitchFamily="34" charset="0"/>
              </a:rPr>
              <a:t>Fails </a:t>
            </a:r>
          </a:p>
          <a:p>
            <a:pPr algn="ctr"/>
            <a:r>
              <a:rPr lang="en-US" dirty="0" smtClean="0">
                <a:solidFill>
                  <a:srgbClr val="FF0000"/>
                </a:solidFill>
                <a:latin typeface="Arial" pitchFamily="34" charset="0"/>
                <a:cs typeface="Arial" pitchFamily="34" charset="0"/>
              </a:rPr>
              <a:t>The Vertical Line Test </a:t>
            </a:r>
            <a:endParaRPr lang="en-US" dirty="0">
              <a:solidFill>
                <a:srgbClr val="FF0000"/>
              </a:solidFill>
              <a:latin typeface="Arial" pitchFamily="34" charset="0"/>
              <a:cs typeface="Arial" pitchFamily="34" charset="0"/>
            </a:endParaRPr>
          </a:p>
        </p:txBody>
      </p:sp>
      <p:sp>
        <p:nvSpPr>
          <p:cNvPr id="10" name="TextBox 9"/>
          <p:cNvSpPr txBox="1"/>
          <p:nvPr/>
        </p:nvSpPr>
        <p:spPr>
          <a:xfrm>
            <a:off x="6257926" y="381000"/>
            <a:ext cx="2590800" cy="1015663"/>
          </a:xfrm>
          <a:prstGeom prst="rect">
            <a:avLst/>
          </a:prstGeom>
          <a:noFill/>
        </p:spPr>
        <p:txBody>
          <a:bodyPr wrap="square" numCol="1" rtlCol="0">
            <a:spAutoFit/>
          </a:bodyPr>
          <a:lstStyle/>
          <a:p>
            <a:pPr marL="57150" indent="6350"/>
            <a:r>
              <a:rPr lang="en-US" sz="2000" dirty="0" smtClean="0">
                <a:latin typeface="Arial" pitchFamily="34" charset="0"/>
                <a:cs typeface="Arial" pitchFamily="34" charset="0"/>
              </a:rPr>
              <a:t>In a function every “</a:t>
            </a:r>
            <a:r>
              <a:rPr lang="en-US" sz="2000" i="1" dirty="0" smtClean="0">
                <a:latin typeface="Arial" pitchFamily="34" charset="0"/>
                <a:cs typeface="Arial" pitchFamily="34" charset="0"/>
              </a:rPr>
              <a:t>x</a:t>
            </a:r>
            <a:r>
              <a:rPr lang="en-US" sz="2000" dirty="0" smtClean="0">
                <a:latin typeface="Arial" pitchFamily="34" charset="0"/>
                <a:cs typeface="Arial" pitchFamily="34" charset="0"/>
              </a:rPr>
              <a:t>” value has only one “</a:t>
            </a:r>
            <a:r>
              <a:rPr lang="en-US" sz="2000" i="1" dirty="0" smtClean="0">
                <a:latin typeface="Arial" pitchFamily="34" charset="0"/>
                <a:cs typeface="Arial" pitchFamily="34" charset="0"/>
              </a:rPr>
              <a:t>y</a:t>
            </a:r>
            <a:r>
              <a:rPr lang="en-US" sz="2000" dirty="0" smtClean="0">
                <a:latin typeface="Arial" pitchFamily="34" charset="0"/>
                <a:cs typeface="Arial" pitchFamily="34" charset="0"/>
              </a:rPr>
              <a:t>” value.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710907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7026" y="1768798"/>
            <a:ext cx="2729949" cy="523222"/>
          </a:xfrm>
          <a:prstGeom prst="rect">
            <a:avLst/>
          </a:prstGeom>
          <a:noFill/>
        </p:spPr>
        <p:txBody>
          <a:bodyPr wrap="square" rtlCol="0" anchor="b">
            <a:spAutoFit/>
          </a:bodyPr>
          <a:lstStyle/>
          <a:p>
            <a:pPr algn="ctr"/>
            <a:r>
              <a:rPr lang="en-US" sz="2800" dirty="0" smtClean="0">
                <a:latin typeface="Arial" pitchFamily="34" charset="0"/>
                <a:cs typeface="Arial" pitchFamily="34" charset="0"/>
              </a:rPr>
              <a:t>Written</a:t>
            </a:r>
          </a:p>
        </p:txBody>
      </p:sp>
      <p:sp>
        <p:nvSpPr>
          <p:cNvPr id="16" name="TextBox 15"/>
          <p:cNvSpPr txBox="1"/>
          <p:nvPr/>
        </p:nvSpPr>
        <p:spPr>
          <a:xfrm>
            <a:off x="3207026" y="3645567"/>
            <a:ext cx="2729949" cy="850233"/>
          </a:xfrm>
          <a:prstGeom prst="rect">
            <a:avLst/>
          </a:prstGeom>
          <a:noFill/>
        </p:spPr>
        <p:txBody>
          <a:bodyPr wrap="square" rtlCol="0">
            <a:spAutoFit/>
          </a:bodyPr>
          <a:lstStyle/>
          <a:p>
            <a:pPr algn="ctr"/>
            <a:r>
              <a:rPr lang="en-US" sz="2800" dirty="0" smtClean="0">
                <a:latin typeface="Arial" pitchFamily="34" charset="0"/>
                <a:cs typeface="Arial" pitchFamily="34" charset="0"/>
              </a:rPr>
              <a:t>Graph</a:t>
            </a:r>
          </a:p>
        </p:txBody>
      </p:sp>
      <p:sp>
        <p:nvSpPr>
          <p:cNvPr id="17" name="TextBox 16"/>
          <p:cNvSpPr txBox="1"/>
          <p:nvPr/>
        </p:nvSpPr>
        <p:spPr>
          <a:xfrm>
            <a:off x="647700" y="2736258"/>
            <a:ext cx="2729949" cy="523218"/>
          </a:xfrm>
          <a:prstGeom prst="rect">
            <a:avLst/>
          </a:prstGeom>
          <a:noFill/>
        </p:spPr>
        <p:txBody>
          <a:bodyPr wrap="square" rtlCol="0" anchor="ctr">
            <a:spAutoFit/>
          </a:bodyPr>
          <a:lstStyle/>
          <a:p>
            <a:pPr algn="r"/>
            <a:r>
              <a:rPr lang="en-US" sz="2800" dirty="0" smtClean="0">
                <a:latin typeface="Arial" pitchFamily="34" charset="0"/>
                <a:cs typeface="Arial" pitchFamily="34" charset="0"/>
              </a:rPr>
              <a:t>Equation</a:t>
            </a:r>
          </a:p>
        </p:txBody>
      </p:sp>
      <p:sp>
        <p:nvSpPr>
          <p:cNvPr id="18" name="TextBox 17"/>
          <p:cNvSpPr txBox="1"/>
          <p:nvPr/>
        </p:nvSpPr>
        <p:spPr>
          <a:xfrm>
            <a:off x="5766353" y="2719716"/>
            <a:ext cx="2006048" cy="523218"/>
          </a:xfrm>
          <a:prstGeom prst="rect">
            <a:avLst/>
          </a:prstGeom>
          <a:noFill/>
        </p:spPr>
        <p:txBody>
          <a:bodyPr wrap="square" rtlCol="0" anchor="ctr">
            <a:spAutoFit/>
          </a:bodyPr>
          <a:lstStyle/>
          <a:p>
            <a:r>
              <a:rPr lang="en-US" sz="2800" dirty="0" smtClean="0">
                <a:latin typeface="Arial" pitchFamily="34" charset="0"/>
                <a:cs typeface="Arial" pitchFamily="34" charset="0"/>
              </a:rPr>
              <a:t>Data Table</a:t>
            </a:r>
          </a:p>
        </p:txBody>
      </p:sp>
      <p:cxnSp>
        <p:nvCxnSpPr>
          <p:cNvPr id="8" name="Straight Arrow Connector 7"/>
          <p:cNvCxnSpPr>
            <a:endCxn id="2" idx="2"/>
          </p:cNvCxnSpPr>
          <p:nvPr/>
        </p:nvCxnSpPr>
        <p:spPr>
          <a:xfrm flipV="1">
            <a:off x="3377647" y="2292018"/>
            <a:ext cx="1194352" cy="689306"/>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529345" y="2292016"/>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49616" y="298132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29344" y="2997868"/>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538427" y="2353019"/>
            <a:ext cx="9198" cy="1308434"/>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48269" y="2990352"/>
            <a:ext cx="1962150" cy="7698"/>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1561641430"/>
              </p:ext>
            </p:extLst>
          </p:nvPr>
        </p:nvGraphicFramePr>
        <p:xfrm>
          <a:off x="1295400" y="2817234"/>
          <a:ext cx="1882775" cy="383166"/>
        </p:xfrm>
        <a:graphic>
          <a:graphicData uri="http://schemas.openxmlformats.org/presentationml/2006/ole">
            <mc:AlternateContent xmlns:mc="http://schemas.openxmlformats.org/markup-compatibility/2006">
              <mc:Choice xmlns:v="urn:schemas-microsoft-com:vml" Requires="v">
                <p:oleObj spid="_x0000_s683096" name="Equation" r:id="rId4" imgW="812520" imgH="164880" progId="Equation.DSMT4">
                  <p:embed/>
                </p:oleObj>
              </mc:Choice>
              <mc:Fallback>
                <p:oleObj name="Equation" r:id="rId4" imgW="812520" imgH="164880" progId="Equation.DSMT4">
                  <p:embed/>
                  <p:pic>
                    <p:nvPicPr>
                      <p:cNvPr id="0" name=""/>
                      <p:cNvPicPr>
                        <a:picLocks noChangeAspect="1" noChangeArrowheads="1"/>
                      </p:cNvPicPr>
                      <p:nvPr/>
                    </p:nvPicPr>
                    <p:blipFill>
                      <a:blip r:embed="rId5"/>
                      <a:srcRect/>
                      <a:stretch>
                        <a:fillRect/>
                      </a:stretch>
                    </p:blipFill>
                    <p:spPr bwMode="auto">
                      <a:xfrm>
                        <a:off x="1295400" y="2817234"/>
                        <a:ext cx="1882775" cy="383166"/>
                      </a:xfrm>
                      <a:prstGeom prst="rect">
                        <a:avLst/>
                      </a:prstGeom>
                      <a:noFill/>
                      <a:ln>
                        <a:noFill/>
                      </a:ln>
                    </p:spPr>
                  </p:pic>
                </p:oleObj>
              </mc:Fallback>
            </mc:AlternateContent>
          </a:graphicData>
        </a:graphic>
      </p:graphicFrame>
      <p:sp>
        <p:nvSpPr>
          <p:cNvPr id="3" name="Rectangle 2"/>
          <p:cNvSpPr/>
          <p:nvPr/>
        </p:nvSpPr>
        <p:spPr>
          <a:xfrm>
            <a:off x="3549641" y="903238"/>
            <a:ext cx="2393959" cy="1154162"/>
          </a:xfrm>
          <a:prstGeom prst="rect">
            <a:avLst/>
          </a:prstGeom>
        </p:spPr>
        <p:txBody>
          <a:bodyPr wrap="square">
            <a:spAutoFit/>
          </a:bodyPr>
          <a:lstStyle/>
          <a:p>
            <a:pPr>
              <a:lnSpc>
                <a:spcPct val="115000"/>
              </a:lnSpc>
            </a:pPr>
            <a:r>
              <a:rPr lang="en-US" sz="2000" dirty="0" smtClean="0">
                <a:latin typeface="Arial" pitchFamily="34" charset="0"/>
                <a:ea typeface="Calibri"/>
                <a:cs typeface="Arial" pitchFamily="34" charset="0"/>
              </a:rPr>
              <a:t>I’d like to use the year to predict the cost of college.</a:t>
            </a:r>
            <a:endParaRPr lang="en-US" sz="2000" dirty="0">
              <a:latin typeface="Arial" pitchFamily="34" charset="0"/>
              <a:ea typeface="Calibri"/>
              <a:cs typeface="Arial" pitchFamily="34" charset="0"/>
            </a:endParaRPr>
          </a:p>
        </p:txBody>
      </p:sp>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768798"/>
            <a:ext cx="2463470" cy="267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647" y="3708199"/>
            <a:ext cx="3349353" cy="271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r>
              <a:rPr lang="en-US" smtClean="0"/>
              <a:t>Copyright 2014 Scott Storla</a:t>
            </a:r>
            <a:endParaRPr lang="en-US"/>
          </a:p>
        </p:txBody>
      </p:sp>
    </p:spTree>
    <p:extLst>
      <p:ext uri="{BB962C8B-B14F-4D97-AF65-F5344CB8AC3E}">
        <p14:creationId xmlns:p14="http://schemas.microsoft.com/office/powerpoint/2010/main" val="521970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ntr" presetSubtype="0" fill="hold" nodeType="withEffect">
                                  <p:stCondLst>
                                    <p:cond delay="75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828801"/>
            <a:ext cx="7315200" cy="685799"/>
          </a:xfrm>
          <a:prstGeom prst="rect">
            <a:avLst/>
          </a:prstGeom>
        </p:spPr>
        <p:txBody>
          <a:bodyPr>
            <a:normAutofit/>
          </a:bodyPr>
          <a:lstStyle/>
          <a:p>
            <a:r>
              <a:rPr lang="en-US" sz="2800" dirty="0" smtClean="0">
                <a:latin typeface="Arial" pitchFamily="34" charset="0"/>
                <a:cs typeface="Arial" pitchFamily="34" charset="0"/>
              </a:rPr>
              <a:t>Domain and Range</a:t>
            </a:r>
            <a:endParaRPr lang="en-US" sz="28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Tree>
    <p:extLst>
      <p:ext uri="{BB962C8B-B14F-4D97-AF65-F5344CB8AC3E}">
        <p14:creationId xmlns:p14="http://schemas.microsoft.com/office/powerpoint/2010/main" val="40143701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2011 Scott Storla</a:t>
            </a:r>
            <a:endParaRPr lang="en-US"/>
          </a:p>
        </p:txBody>
      </p:sp>
      <p:sp>
        <p:nvSpPr>
          <p:cNvPr id="11" name="Oval 10"/>
          <p:cNvSpPr/>
          <p:nvPr/>
        </p:nvSpPr>
        <p:spPr>
          <a:xfrm>
            <a:off x="2743200" y="2232454"/>
            <a:ext cx="1299940" cy="2613335"/>
          </a:xfrm>
          <a:prstGeom prst="ellipse">
            <a:avLst/>
          </a:prstGeom>
          <a:noFill/>
          <a:ln w="19050">
            <a:solidFill>
              <a:schemeClr val="tx1"/>
            </a:solidFill>
          </a:ln>
        </p:spPr>
        <p:txBody>
          <a:bodyPr wrap="none" rtlCol="0" anchor="ctr">
            <a:noAutofit/>
          </a:bodyPr>
          <a:lstStyle/>
          <a:p>
            <a:pPr algn="ctr">
              <a:lnSpc>
                <a:spcPct val="150000"/>
              </a:lnSpc>
            </a:pPr>
            <a:r>
              <a:rPr lang="en-US" sz="2400" dirty="0" smtClean="0">
                <a:latin typeface="Arial" pitchFamily="34" charset="0"/>
                <a:cs typeface="Arial" pitchFamily="34" charset="0"/>
              </a:rPr>
              <a:t>0</a:t>
            </a:r>
          </a:p>
          <a:p>
            <a:pPr algn="ctr">
              <a:lnSpc>
                <a:spcPct val="150000"/>
              </a:lnSpc>
            </a:pPr>
            <a:r>
              <a:rPr lang="en-US" sz="2400" dirty="0" smtClean="0">
                <a:latin typeface="Arial" pitchFamily="34" charset="0"/>
                <a:cs typeface="Arial" pitchFamily="34" charset="0"/>
              </a:rPr>
              <a:t>3</a:t>
            </a:r>
          </a:p>
          <a:p>
            <a:pPr algn="ctr">
              <a:lnSpc>
                <a:spcPct val="150000"/>
              </a:lnSpc>
            </a:pPr>
            <a:r>
              <a:rPr lang="en-US" sz="2400" dirty="0" smtClean="0">
                <a:latin typeface="Arial" pitchFamily="34" charset="0"/>
                <a:cs typeface="Arial" pitchFamily="34" charset="0"/>
              </a:rPr>
              <a:t>4</a:t>
            </a:r>
          </a:p>
          <a:p>
            <a:pPr algn="ctr">
              <a:lnSpc>
                <a:spcPct val="150000"/>
              </a:lnSpc>
            </a:pPr>
            <a:r>
              <a:rPr lang="en-US" sz="2400" dirty="0">
                <a:latin typeface="Arial" pitchFamily="34" charset="0"/>
                <a:cs typeface="Arial" pitchFamily="34" charset="0"/>
              </a:rPr>
              <a:t>8</a:t>
            </a:r>
            <a:endParaRPr lang="en-US" sz="2400" dirty="0" smtClean="0">
              <a:latin typeface="Arial" pitchFamily="34" charset="0"/>
              <a:cs typeface="Arial" pitchFamily="34" charset="0"/>
            </a:endParaRPr>
          </a:p>
        </p:txBody>
      </p:sp>
      <p:sp>
        <p:nvSpPr>
          <p:cNvPr id="12" name="Oval 11"/>
          <p:cNvSpPr/>
          <p:nvPr/>
        </p:nvSpPr>
        <p:spPr>
          <a:xfrm>
            <a:off x="5560330" y="2232454"/>
            <a:ext cx="1299940" cy="2613335"/>
          </a:xfrm>
          <a:prstGeom prst="ellipse">
            <a:avLst/>
          </a:prstGeom>
          <a:noFill/>
          <a:ln w="19050">
            <a:solidFill>
              <a:schemeClr val="tx1"/>
            </a:solidFill>
          </a:ln>
        </p:spPr>
        <p:txBody>
          <a:bodyPr wrap="none" rtlCol="0" anchor="ctr">
            <a:noAutofit/>
          </a:bodyPr>
          <a:lstStyle/>
          <a:p>
            <a:pPr algn="ctr">
              <a:lnSpc>
                <a:spcPct val="150000"/>
              </a:lnSpc>
            </a:pPr>
            <a:r>
              <a:rPr lang="en-US" sz="2400" dirty="0" smtClean="0">
                <a:latin typeface="Arial" pitchFamily="34" charset="0"/>
                <a:cs typeface="Arial" pitchFamily="34" charset="0"/>
              </a:rPr>
              <a:t>40</a:t>
            </a:r>
          </a:p>
          <a:p>
            <a:pPr algn="ctr">
              <a:lnSpc>
                <a:spcPct val="150000"/>
              </a:lnSpc>
            </a:pPr>
            <a:r>
              <a:rPr lang="en-US" sz="2400" dirty="0" smtClean="0">
                <a:latin typeface="Arial" pitchFamily="34" charset="0"/>
                <a:cs typeface="Arial" pitchFamily="34" charset="0"/>
              </a:rPr>
              <a:t>48</a:t>
            </a:r>
          </a:p>
          <a:p>
            <a:pPr algn="ctr">
              <a:lnSpc>
                <a:spcPct val="150000"/>
              </a:lnSpc>
            </a:pPr>
            <a:r>
              <a:rPr lang="en-US" sz="2400" dirty="0" smtClean="0">
                <a:latin typeface="Arial" pitchFamily="34" charset="0"/>
                <a:cs typeface="Arial" pitchFamily="34" charset="0"/>
              </a:rPr>
              <a:t>50</a:t>
            </a:r>
          </a:p>
          <a:p>
            <a:pPr algn="ctr">
              <a:lnSpc>
                <a:spcPct val="150000"/>
              </a:lnSpc>
            </a:pPr>
            <a:r>
              <a:rPr lang="en-US" sz="2400" dirty="0" smtClean="0">
                <a:latin typeface="Arial" pitchFamily="34" charset="0"/>
                <a:cs typeface="Arial" pitchFamily="34" charset="0"/>
              </a:rPr>
              <a:t>54</a:t>
            </a:r>
          </a:p>
        </p:txBody>
      </p:sp>
      <p:sp>
        <p:nvSpPr>
          <p:cNvPr id="18" name="TextBox 17"/>
          <p:cNvSpPr txBox="1"/>
          <p:nvPr/>
        </p:nvSpPr>
        <p:spPr>
          <a:xfrm>
            <a:off x="1828800" y="152400"/>
            <a:ext cx="5486400" cy="1015663"/>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A function in two variables assigns each element from a “domain” set to </a:t>
            </a:r>
            <a:r>
              <a:rPr lang="en-US" sz="2000" dirty="0" smtClean="0">
                <a:solidFill>
                  <a:srgbClr val="FF0000"/>
                </a:solidFill>
                <a:latin typeface="Arial" pitchFamily="34" charset="0"/>
                <a:cs typeface="Arial" pitchFamily="34" charset="0"/>
              </a:rPr>
              <a:t>a specific</a:t>
            </a:r>
            <a:r>
              <a:rPr lang="en-US" sz="2000" dirty="0" smtClean="0">
                <a:latin typeface="Arial" pitchFamily="34" charset="0"/>
                <a:cs typeface="Arial" pitchFamily="34" charset="0"/>
              </a:rPr>
              <a:t> element in a “range” set.</a:t>
            </a:r>
            <a:endParaRPr lang="en-US" sz="2000" dirty="0">
              <a:latin typeface="Arial" pitchFamily="34" charset="0"/>
              <a:cs typeface="Arial" pitchFamily="34" charset="0"/>
            </a:endParaRPr>
          </a:p>
        </p:txBody>
      </p:sp>
      <p:sp>
        <p:nvSpPr>
          <p:cNvPr id="19" name="TextBox 18"/>
          <p:cNvSpPr txBox="1"/>
          <p:nvPr/>
        </p:nvSpPr>
        <p:spPr>
          <a:xfrm>
            <a:off x="2362200" y="1762125"/>
            <a:ext cx="18288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Domain</a:t>
            </a:r>
            <a:endParaRPr lang="en-US" sz="2000" dirty="0">
              <a:latin typeface="Arial" pitchFamily="34" charset="0"/>
              <a:cs typeface="Arial" pitchFamily="34" charset="0"/>
            </a:endParaRPr>
          </a:p>
        </p:txBody>
      </p:sp>
      <p:sp>
        <p:nvSpPr>
          <p:cNvPr id="20" name="TextBox 19"/>
          <p:cNvSpPr txBox="1"/>
          <p:nvPr/>
        </p:nvSpPr>
        <p:spPr>
          <a:xfrm>
            <a:off x="5257800" y="1762125"/>
            <a:ext cx="18288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Range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688555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3340" y="152400"/>
            <a:ext cx="5486400" cy="1015663"/>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A function in two variables assigns each element from a “domain” set to a specific element in a “range” set.</a:t>
            </a: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Copyright 2011 Scott Storla</a:t>
            </a:r>
            <a:endParaRPr lang="en-US"/>
          </a:p>
        </p:txBody>
      </p:sp>
      <p:sp>
        <p:nvSpPr>
          <p:cNvPr id="13" name="TextBox 12"/>
          <p:cNvSpPr txBox="1"/>
          <p:nvPr/>
        </p:nvSpPr>
        <p:spPr>
          <a:xfrm>
            <a:off x="1066800" y="1676400"/>
            <a:ext cx="3352800" cy="4401205"/>
          </a:xfrm>
          <a:prstGeom prst="rect">
            <a:avLst/>
          </a:prstGeom>
          <a:noFill/>
        </p:spPr>
        <p:txBody>
          <a:bodyPr wrap="square" numCol="1" rtlCol="0">
            <a:spAutoFit/>
          </a:bodyPr>
          <a:lstStyle/>
          <a:p>
            <a:pPr algn="ctr">
              <a:lnSpc>
                <a:spcPct val="200000"/>
              </a:lnSpc>
            </a:pPr>
            <a:r>
              <a:rPr lang="en-US" sz="2000" dirty="0" smtClean="0">
                <a:latin typeface="Arial" pitchFamily="34" charset="0"/>
                <a:cs typeface="Arial" pitchFamily="34" charset="0"/>
              </a:rPr>
              <a:t>Domain</a:t>
            </a:r>
          </a:p>
          <a:p>
            <a:pPr algn="ctr">
              <a:lnSpc>
                <a:spcPct val="200000"/>
              </a:lnSpc>
            </a:pPr>
            <a:r>
              <a:rPr lang="en-US" sz="2000" dirty="0">
                <a:latin typeface="Arial" pitchFamily="34" charset="0"/>
                <a:cs typeface="Arial" pitchFamily="34" charset="0"/>
              </a:rPr>
              <a:t>Independent </a:t>
            </a:r>
            <a:r>
              <a:rPr lang="en-US" sz="2000" dirty="0" smtClean="0">
                <a:latin typeface="Arial" pitchFamily="34" charset="0"/>
                <a:cs typeface="Arial" pitchFamily="34" charset="0"/>
              </a:rPr>
              <a:t>variable</a:t>
            </a:r>
          </a:p>
          <a:p>
            <a:pPr algn="ctr">
              <a:lnSpc>
                <a:spcPct val="200000"/>
              </a:lnSpc>
            </a:pPr>
            <a:r>
              <a:rPr lang="en-US" sz="2000" dirty="0" smtClean="0">
                <a:latin typeface="Arial" pitchFamily="34" charset="0"/>
                <a:cs typeface="Arial" pitchFamily="34" charset="0"/>
              </a:rPr>
              <a:t>Input</a:t>
            </a:r>
          </a:p>
          <a:p>
            <a:pPr algn="ctr">
              <a:lnSpc>
                <a:spcPct val="200000"/>
              </a:lnSpc>
            </a:pPr>
            <a:r>
              <a:rPr lang="en-US" sz="2000" dirty="0" smtClean="0">
                <a:latin typeface="Arial" pitchFamily="34" charset="0"/>
                <a:cs typeface="Arial" pitchFamily="34" charset="0"/>
              </a:rPr>
              <a:t>Explanatory variable</a:t>
            </a:r>
          </a:p>
          <a:p>
            <a:pPr algn="ctr">
              <a:lnSpc>
                <a:spcPct val="200000"/>
              </a:lnSpc>
            </a:pPr>
            <a:r>
              <a:rPr lang="en-US" sz="2000" dirty="0" smtClean="0">
                <a:latin typeface="Arial" pitchFamily="34" charset="0"/>
                <a:cs typeface="Arial" pitchFamily="34" charset="0"/>
              </a:rPr>
              <a:t>Manipulated variable</a:t>
            </a:r>
          </a:p>
          <a:p>
            <a:pPr algn="ctr">
              <a:lnSpc>
                <a:spcPct val="200000"/>
              </a:lnSpc>
            </a:pPr>
            <a:r>
              <a:rPr lang="en-US" sz="2000" dirty="0" smtClean="0">
                <a:latin typeface="Arial" pitchFamily="34" charset="0"/>
                <a:cs typeface="Arial" pitchFamily="34" charset="0"/>
              </a:rPr>
              <a:t>Controlled variable</a:t>
            </a:r>
            <a:endParaRPr lang="en-US" sz="2000" dirty="0">
              <a:latin typeface="Arial" pitchFamily="34" charset="0"/>
              <a:cs typeface="Arial" pitchFamily="34" charset="0"/>
            </a:endParaRPr>
          </a:p>
          <a:p>
            <a:pPr algn="ctr">
              <a:lnSpc>
                <a:spcPct val="200000"/>
              </a:lnSpc>
            </a:pPr>
            <a:endParaRPr lang="en-US" sz="2000" dirty="0">
              <a:latin typeface="Arial" pitchFamily="34" charset="0"/>
              <a:cs typeface="Arial" pitchFamily="34" charset="0"/>
            </a:endParaRPr>
          </a:p>
        </p:txBody>
      </p:sp>
      <p:sp>
        <p:nvSpPr>
          <p:cNvPr id="14" name="TextBox 13"/>
          <p:cNvSpPr txBox="1"/>
          <p:nvPr/>
        </p:nvSpPr>
        <p:spPr>
          <a:xfrm>
            <a:off x="4648200" y="1676399"/>
            <a:ext cx="3352800" cy="4401205"/>
          </a:xfrm>
          <a:prstGeom prst="rect">
            <a:avLst/>
          </a:prstGeom>
          <a:noFill/>
        </p:spPr>
        <p:txBody>
          <a:bodyPr wrap="square" numCol="1" rtlCol="0">
            <a:spAutoFit/>
          </a:bodyPr>
          <a:lstStyle/>
          <a:p>
            <a:pPr algn="ctr">
              <a:lnSpc>
                <a:spcPct val="200000"/>
              </a:lnSpc>
            </a:pPr>
            <a:r>
              <a:rPr lang="en-US" sz="2000" dirty="0" smtClean="0">
                <a:latin typeface="Arial" pitchFamily="34" charset="0"/>
                <a:cs typeface="Arial" pitchFamily="34" charset="0"/>
              </a:rPr>
              <a:t>Range</a:t>
            </a:r>
          </a:p>
          <a:p>
            <a:pPr algn="ctr">
              <a:lnSpc>
                <a:spcPct val="200000"/>
              </a:lnSpc>
            </a:pPr>
            <a:r>
              <a:rPr lang="en-US" sz="2000" dirty="0" smtClean="0">
                <a:latin typeface="Arial" pitchFamily="34" charset="0"/>
                <a:cs typeface="Arial" pitchFamily="34" charset="0"/>
              </a:rPr>
              <a:t>Dependent variable</a:t>
            </a:r>
          </a:p>
          <a:p>
            <a:pPr algn="ctr">
              <a:lnSpc>
                <a:spcPct val="200000"/>
              </a:lnSpc>
            </a:pPr>
            <a:r>
              <a:rPr lang="en-US" sz="2000" dirty="0" smtClean="0">
                <a:latin typeface="Arial" pitchFamily="34" charset="0"/>
                <a:cs typeface="Arial" pitchFamily="34" charset="0"/>
              </a:rPr>
              <a:t>Output</a:t>
            </a:r>
          </a:p>
          <a:p>
            <a:pPr algn="ctr">
              <a:lnSpc>
                <a:spcPct val="200000"/>
              </a:lnSpc>
            </a:pPr>
            <a:r>
              <a:rPr lang="en-US" sz="2000" dirty="0" smtClean="0">
                <a:latin typeface="Arial" pitchFamily="34" charset="0"/>
                <a:cs typeface="Arial" pitchFamily="34" charset="0"/>
              </a:rPr>
              <a:t>Response variable</a:t>
            </a:r>
          </a:p>
          <a:p>
            <a:pPr algn="ctr">
              <a:lnSpc>
                <a:spcPct val="200000"/>
              </a:lnSpc>
            </a:pPr>
            <a:r>
              <a:rPr lang="en-US" sz="2000" dirty="0">
                <a:latin typeface="Arial" pitchFamily="34" charset="0"/>
                <a:cs typeface="Arial" pitchFamily="34" charset="0"/>
              </a:rPr>
              <a:t>Response </a:t>
            </a:r>
            <a:r>
              <a:rPr lang="en-US" sz="2000" dirty="0" smtClean="0">
                <a:latin typeface="Arial" pitchFamily="34" charset="0"/>
                <a:cs typeface="Arial" pitchFamily="34" charset="0"/>
              </a:rPr>
              <a:t>variable</a:t>
            </a:r>
          </a:p>
          <a:p>
            <a:pPr algn="ctr">
              <a:lnSpc>
                <a:spcPct val="200000"/>
              </a:lnSpc>
            </a:pPr>
            <a:r>
              <a:rPr lang="en-US" sz="2000" dirty="0" smtClean="0">
                <a:latin typeface="Arial" pitchFamily="34" charset="0"/>
                <a:cs typeface="Arial" pitchFamily="34" charset="0"/>
              </a:rPr>
              <a:t>Measured variable</a:t>
            </a:r>
            <a:endParaRPr lang="en-US" sz="2000" dirty="0">
              <a:latin typeface="Arial" pitchFamily="34" charset="0"/>
              <a:cs typeface="Arial" pitchFamily="34" charset="0"/>
            </a:endParaRPr>
          </a:p>
          <a:p>
            <a:pPr algn="ctr">
              <a:lnSpc>
                <a:spcPct val="200000"/>
              </a:lnSpc>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56132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left)">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wipe(left)">
                                      <p:cBhvr>
                                        <p:cTn id="32" dur="5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wipe(left)">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xEl>
                                              <p:pRg st="4" end="4"/>
                                            </p:txEl>
                                          </p:spTgt>
                                        </p:tgtEl>
                                        <p:attrNameLst>
                                          <p:attrName>style.visibility</p:attrName>
                                        </p:attrNameLst>
                                      </p:cBhvr>
                                      <p:to>
                                        <p:strVal val="visible"/>
                                      </p:to>
                                    </p:set>
                                    <p:animEffect transition="in" filter="wipe(left)">
                                      <p:cBhvr>
                                        <p:cTn id="42" dur="500"/>
                                        <p:tgtEl>
                                          <p:spTgt spid="1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wipe(left)">
                                      <p:cBhvr>
                                        <p:cTn id="47" dur="500"/>
                                        <p:tgtEl>
                                          <p:spTgt spid="1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xEl>
                                              <p:pRg st="5" end="5"/>
                                            </p:txEl>
                                          </p:spTgt>
                                        </p:tgtEl>
                                        <p:attrNameLst>
                                          <p:attrName>style.visibility</p:attrName>
                                        </p:attrNameLst>
                                      </p:cBhvr>
                                      <p:to>
                                        <p:strVal val="visible"/>
                                      </p:to>
                                    </p:set>
                                    <p:animEffect transition="in" filter="wipe(left)">
                                      <p:cBhvr>
                                        <p:cTn id="5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2011 Scott Storla</a:t>
            </a:r>
            <a:endParaRPr lang="en-US"/>
          </a:p>
        </p:txBody>
      </p:sp>
      <p:sp>
        <p:nvSpPr>
          <p:cNvPr id="11" name="Oval 10"/>
          <p:cNvSpPr/>
          <p:nvPr/>
        </p:nvSpPr>
        <p:spPr>
          <a:xfrm>
            <a:off x="2743200" y="2232454"/>
            <a:ext cx="1299940" cy="2613335"/>
          </a:xfrm>
          <a:prstGeom prst="ellipse">
            <a:avLst/>
          </a:prstGeom>
          <a:noFill/>
          <a:ln w="19050">
            <a:solidFill>
              <a:schemeClr val="tx1"/>
            </a:solidFill>
          </a:ln>
        </p:spPr>
        <p:txBody>
          <a:bodyPr wrap="none" rtlCol="0" anchor="ctr">
            <a:noAutofit/>
          </a:bodyPr>
          <a:lstStyle/>
          <a:p>
            <a:pPr algn="ctr">
              <a:lnSpc>
                <a:spcPct val="150000"/>
              </a:lnSpc>
            </a:pPr>
            <a:r>
              <a:rPr lang="en-US" sz="2400" dirty="0" smtClean="0">
                <a:latin typeface="Arial" pitchFamily="34" charset="0"/>
                <a:cs typeface="Arial" pitchFamily="34" charset="0"/>
              </a:rPr>
              <a:t>0</a:t>
            </a:r>
          </a:p>
          <a:p>
            <a:pPr algn="ctr">
              <a:lnSpc>
                <a:spcPct val="150000"/>
              </a:lnSpc>
            </a:pPr>
            <a:r>
              <a:rPr lang="en-US" sz="2400" dirty="0" smtClean="0">
                <a:latin typeface="Arial" pitchFamily="34" charset="0"/>
                <a:cs typeface="Arial" pitchFamily="34" charset="0"/>
              </a:rPr>
              <a:t>3</a:t>
            </a:r>
          </a:p>
          <a:p>
            <a:pPr algn="ctr">
              <a:lnSpc>
                <a:spcPct val="150000"/>
              </a:lnSpc>
            </a:pPr>
            <a:r>
              <a:rPr lang="en-US" sz="2400" dirty="0" smtClean="0">
                <a:latin typeface="Arial" pitchFamily="34" charset="0"/>
                <a:cs typeface="Arial" pitchFamily="34" charset="0"/>
              </a:rPr>
              <a:t>4</a:t>
            </a:r>
          </a:p>
          <a:p>
            <a:pPr algn="ctr">
              <a:lnSpc>
                <a:spcPct val="150000"/>
              </a:lnSpc>
            </a:pPr>
            <a:r>
              <a:rPr lang="en-US" sz="2400" dirty="0">
                <a:latin typeface="Arial" pitchFamily="34" charset="0"/>
                <a:cs typeface="Arial" pitchFamily="34" charset="0"/>
              </a:rPr>
              <a:t>8</a:t>
            </a:r>
            <a:endParaRPr lang="en-US" sz="2400" dirty="0" smtClean="0">
              <a:latin typeface="Arial" pitchFamily="34" charset="0"/>
              <a:cs typeface="Arial" pitchFamily="34" charset="0"/>
            </a:endParaRPr>
          </a:p>
        </p:txBody>
      </p:sp>
      <p:sp>
        <p:nvSpPr>
          <p:cNvPr id="12" name="Oval 11"/>
          <p:cNvSpPr/>
          <p:nvPr/>
        </p:nvSpPr>
        <p:spPr>
          <a:xfrm>
            <a:off x="5560330" y="2232454"/>
            <a:ext cx="1299940" cy="2613335"/>
          </a:xfrm>
          <a:prstGeom prst="ellipse">
            <a:avLst/>
          </a:prstGeom>
          <a:noFill/>
          <a:ln w="19050">
            <a:solidFill>
              <a:schemeClr val="tx1"/>
            </a:solidFill>
          </a:ln>
        </p:spPr>
        <p:txBody>
          <a:bodyPr wrap="none" rtlCol="0" anchor="ctr">
            <a:noAutofit/>
          </a:bodyPr>
          <a:lstStyle/>
          <a:p>
            <a:pPr algn="ctr">
              <a:lnSpc>
                <a:spcPct val="150000"/>
              </a:lnSpc>
            </a:pPr>
            <a:r>
              <a:rPr lang="en-US" sz="2400" dirty="0" smtClean="0">
                <a:latin typeface="Arial" pitchFamily="34" charset="0"/>
                <a:cs typeface="Arial" pitchFamily="34" charset="0"/>
              </a:rPr>
              <a:t>40</a:t>
            </a:r>
          </a:p>
          <a:p>
            <a:pPr algn="ctr">
              <a:lnSpc>
                <a:spcPct val="150000"/>
              </a:lnSpc>
            </a:pPr>
            <a:r>
              <a:rPr lang="en-US" sz="2400" dirty="0" smtClean="0">
                <a:latin typeface="Arial" pitchFamily="34" charset="0"/>
                <a:cs typeface="Arial" pitchFamily="34" charset="0"/>
              </a:rPr>
              <a:t>48</a:t>
            </a:r>
          </a:p>
          <a:p>
            <a:pPr algn="ctr">
              <a:lnSpc>
                <a:spcPct val="150000"/>
              </a:lnSpc>
            </a:pPr>
            <a:r>
              <a:rPr lang="en-US" sz="2400" dirty="0" smtClean="0">
                <a:latin typeface="Arial" pitchFamily="34" charset="0"/>
                <a:cs typeface="Arial" pitchFamily="34" charset="0"/>
              </a:rPr>
              <a:t>50</a:t>
            </a:r>
          </a:p>
          <a:p>
            <a:pPr algn="ctr">
              <a:lnSpc>
                <a:spcPct val="150000"/>
              </a:lnSpc>
            </a:pPr>
            <a:r>
              <a:rPr lang="en-US" sz="2400" dirty="0" smtClean="0">
                <a:latin typeface="Arial" pitchFamily="34" charset="0"/>
                <a:cs typeface="Arial" pitchFamily="34" charset="0"/>
              </a:rPr>
              <a:t>54</a:t>
            </a:r>
          </a:p>
        </p:txBody>
      </p:sp>
      <p:sp>
        <p:nvSpPr>
          <p:cNvPr id="13" name="TextBox 12"/>
          <p:cNvSpPr txBox="1"/>
          <p:nvPr/>
        </p:nvSpPr>
        <p:spPr>
          <a:xfrm>
            <a:off x="1833340" y="1752600"/>
            <a:ext cx="27432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Year since 2005</a:t>
            </a:r>
            <a:endParaRPr lang="en-US" sz="2000" dirty="0">
              <a:latin typeface="Arial" pitchFamily="34" charset="0"/>
              <a:cs typeface="Arial" pitchFamily="34" charset="0"/>
            </a:endParaRPr>
          </a:p>
        </p:txBody>
      </p:sp>
      <p:sp>
        <p:nvSpPr>
          <p:cNvPr id="14" name="TextBox 13"/>
          <p:cNvSpPr txBox="1"/>
          <p:nvPr/>
        </p:nvSpPr>
        <p:spPr>
          <a:xfrm>
            <a:off x="4648200" y="1752600"/>
            <a:ext cx="31242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Deer in the park</a:t>
            </a:r>
            <a:endParaRPr lang="en-US" sz="2000" dirty="0">
              <a:latin typeface="Arial" pitchFamily="34" charset="0"/>
              <a:cs typeface="Arial" pitchFamily="34" charset="0"/>
            </a:endParaRPr>
          </a:p>
        </p:txBody>
      </p:sp>
      <p:cxnSp>
        <p:nvCxnSpPr>
          <p:cNvPr id="3" name="Straight Arrow Connector 2"/>
          <p:cNvCxnSpPr/>
          <p:nvPr/>
        </p:nvCxnSpPr>
        <p:spPr>
          <a:xfrm>
            <a:off x="3543300" y="2766235"/>
            <a:ext cx="2476500" cy="0"/>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43300" y="3321789"/>
            <a:ext cx="2400300" cy="0"/>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43300" y="3886201"/>
            <a:ext cx="2476500" cy="0"/>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543300" y="4420487"/>
            <a:ext cx="2476500" cy="1"/>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52400"/>
            <a:ext cx="5486400" cy="1015663"/>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A function in two variables assigns each element from a “domain” set to </a:t>
            </a:r>
            <a:r>
              <a:rPr lang="en-US" sz="2000" dirty="0" smtClean="0">
                <a:solidFill>
                  <a:srgbClr val="FF0000"/>
                </a:solidFill>
                <a:latin typeface="Arial" pitchFamily="34" charset="0"/>
                <a:cs typeface="Arial" pitchFamily="34" charset="0"/>
              </a:rPr>
              <a:t>a specific</a:t>
            </a:r>
            <a:r>
              <a:rPr lang="en-US" sz="2000" dirty="0" smtClean="0">
                <a:latin typeface="Arial" pitchFamily="34" charset="0"/>
                <a:cs typeface="Arial" pitchFamily="34" charset="0"/>
              </a:rPr>
              <a:t> element in a “range” set.</a:t>
            </a:r>
            <a:endParaRPr lang="en-US" sz="2000" dirty="0">
              <a:latin typeface="Arial" pitchFamily="34" charset="0"/>
              <a:cs typeface="Arial" pitchFamily="34" charset="0"/>
            </a:endParaRPr>
          </a:p>
        </p:txBody>
      </p:sp>
      <p:sp>
        <p:nvSpPr>
          <p:cNvPr id="19" name="TextBox 18"/>
          <p:cNvSpPr txBox="1"/>
          <p:nvPr/>
        </p:nvSpPr>
        <p:spPr>
          <a:xfrm>
            <a:off x="2362200" y="1762125"/>
            <a:ext cx="18288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Domain</a:t>
            </a:r>
            <a:endParaRPr lang="en-US" sz="2000" dirty="0">
              <a:latin typeface="Arial" pitchFamily="34" charset="0"/>
              <a:cs typeface="Arial" pitchFamily="34" charset="0"/>
            </a:endParaRPr>
          </a:p>
        </p:txBody>
      </p:sp>
      <p:sp>
        <p:nvSpPr>
          <p:cNvPr id="20" name="TextBox 19"/>
          <p:cNvSpPr txBox="1"/>
          <p:nvPr/>
        </p:nvSpPr>
        <p:spPr>
          <a:xfrm>
            <a:off x="5257800" y="1762125"/>
            <a:ext cx="18288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Range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932049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9" grpId="0"/>
      <p:bldP spid="19" grpId="1"/>
      <p:bldP spid="20" grpId="0"/>
      <p:bldP spid="20" grpId="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Footer Placeholder 15"/>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8" name="Rectangle 17"/>
          <p:cNvSpPr/>
          <p:nvPr/>
        </p:nvSpPr>
        <p:spPr>
          <a:xfrm>
            <a:off x="0" y="228600"/>
            <a:ext cx="9144000" cy="461665"/>
          </a:xfrm>
          <a:prstGeom prst="rect">
            <a:avLst/>
          </a:prstGeom>
        </p:spPr>
        <p:txBody>
          <a:bodyPr wrap="square">
            <a:spAutoFit/>
          </a:bodyPr>
          <a:lstStyle/>
          <a:p>
            <a:pPr algn="ctr"/>
            <a:r>
              <a:rPr lang="en-US" sz="2400" dirty="0" smtClean="0">
                <a:latin typeface="Arial" pitchFamily="34" charset="0"/>
                <a:cs typeface="Arial" pitchFamily="34" charset="0"/>
              </a:rPr>
              <a:t>The Basic Graphs</a:t>
            </a:r>
            <a:endParaRPr lang="en-US" sz="2400" dirty="0">
              <a:latin typeface="Arial" pitchFamily="34" charset="0"/>
              <a:cs typeface="Arial" pitchFamily="34" charset="0"/>
            </a:endParaRPr>
          </a:p>
        </p:txBody>
      </p:sp>
      <p:pic>
        <p:nvPicPr>
          <p:cNvPr id="62977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762000"/>
            <a:ext cx="7789289" cy="543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81194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2011 Scott Storla</a:t>
            </a:r>
            <a:endParaRPr lang="en-US"/>
          </a:p>
        </p:txBody>
      </p:sp>
      <p:sp>
        <p:nvSpPr>
          <p:cNvPr id="11" name="Oval 10"/>
          <p:cNvSpPr/>
          <p:nvPr/>
        </p:nvSpPr>
        <p:spPr>
          <a:xfrm>
            <a:off x="2743200" y="2232454"/>
            <a:ext cx="1299940" cy="2613335"/>
          </a:xfrm>
          <a:prstGeom prst="ellipse">
            <a:avLst/>
          </a:prstGeom>
          <a:noFill/>
          <a:ln w="19050">
            <a:solidFill>
              <a:schemeClr val="tx1"/>
            </a:solidFill>
          </a:ln>
        </p:spPr>
        <p:txBody>
          <a:bodyPr wrap="none" rtlCol="0" anchor="ctr">
            <a:noAutofit/>
          </a:bodyPr>
          <a:lstStyle/>
          <a:p>
            <a:pPr algn="ctr">
              <a:lnSpc>
                <a:spcPct val="150000"/>
              </a:lnSpc>
            </a:pPr>
            <a:r>
              <a:rPr lang="en-US" sz="2400" dirty="0" smtClean="0">
                <a:latin typeface="Arial" pitchFamily="34" charset="0"/>
                <a:cs typeface="Arial" pitchFamily="34" charset="0"/>
              </a:rPr>
              <a:t>0</a:t>
            </a:r>
          </a:p>
          <a:p>
            <a:pPr algn="ctr">
              <a:lnSpc>
                <a:spcPct val="150000"/>
              </a:lnSpc>
            </a:pPr>
            <a:r>
              <a:rPr lang="en-US" sz="2400" dirty="0" smtClean="0">
                <a:latin typeface="Arial" pitchFamily="34" charset="0"/>
                <a:cs typeface="Arial" pitchFamily="34" charset="0"/>
              </a:rPr>
              <a:t>3</a:t>
            </a:r>
          </a:p>
          <a:p>
            <a:pPr algn="ctr">
              <a:lnSpc>
                <a:spcPct val="150000"/>
              </a:lnSpc>
            </a:pPr>
            <a:r>
              <a:rPr lang="en-US" sz="2400" dirty="0" smtClean="0">
                <a:latin typeface="Arial" pitchFamily="34" charset="0"/>
                <a:cs typeface="Arial" pitchFamily="34" charset="0"/>
              </a:rPr>
              <a:t>4</a:t>
            </a:r>
          </a:p>
          <a:p>
            <a:pPr algn="ctr">
              <a:lnSpc>
                <a:spcPct val="150000"/>
              </a:lnSpc>
            </a:pPr>
            <a:r>
              <a:rPr lang="en-US" sz="2400" dirty="0">
                <a:latin typeface="Arial" pitchFamily="34" charset="0"/>
                <a:cs typeface="Arial" pitchFamily="34" charset="0"/>
              </a:rPr>
              <a:t>8</a:t>
            </a:r>
            <a:endParaRPr lang="en-US" sz="2400" dirty="0" smtClean="0">
              <a:latin typeface="Arial" pitchFamily="34" charset="0"/>
              <a:cs typeface="Arial" pitchFamily="34" charset="0"/>
            </a:endParaRPr>
          </a:p>
        </p:txBody>
      </p:sp>
      <p:sp>
        <p:nvSpPr>
          <p:cNvPr id="12" name="Oval 11"/>
          <p:cNvSpPr/>
          <p:nvPr/>
        </p:nvSpPr>
        <p:spPr>
          <a:xfrm>
            <a:off x="5560330" y="2232454"/>
            <a:ext cx="1299940" cy="2613335"/>
          </a:xfrm>
          <a:prstGeom prst="ellipse">
            <a:avLst/>
          </a:prstGeom>
          <a:noFill/>
          <a:ln w="19050">
            <a:solidFill>
              <a:schemeClr val="tx1"/>
            </a:solidFill>
          </a:ln>
        </p:spPr>
        <p:txBody>
          <a:bodyPr wrap="none" rtlCol="0" anchor="ctr">
            <a:noAutofit/>
          </a:bodyPr>
          <a:lstStyle/>
          <a:p>
            <a:pPr algn="ctr">
              <a:lnSpc>
                <a:spcPct val="150000"/>
              </a:lnSpc>
            </a:pPr>
            <a:r>
              <a:rPr lang="en-US" sz="2400" dirty="0" smtClean="0">
                <a:latin typeface="Arial" pitchFamily="34" charset="0"/>
                <a:cs typeface="Arial" pitchFamily="34" charset="0"/>
              </a:rPr>
              <a:t>40</a:t>
            </a:r>
          </a:p>
          <a:p>
            <a:pPr algn="ctr">
              <a:lnSpc>
                <a:spcPct val="150000"/>
              </a:lnSpc>
            </a:pPr>
            <a:r>
              <a:rPr lang="en-US" sz="2400" dirty="0" smtClean="0">
                <a:latin typeface="Arial" pitchFamily="34" charset="0"/>
                <a:cs typeface="Arial" pitchFamily="34" charset="0"/>
              </a:rPr>
              <a:t>48</a:t>
            </a:r>
          </a:p>
          <a:p>
            <a:pPr algn="ctr">
              <a:lnSpc>
                <a:spcPct val="150000"/>
              </a:lnSpc>
            </a:pPr>
            <a:r>
              <a:rPr lang="en-US" sz="2400" dirty="0" smtClean="0">
                <a:latin typeface="Arial" pitchFamily="34" charset="0"/>
                <a:cs typeface="Arial" pitchFamily="34" charset="0"/>
              </a:rPr>
              <a:t>50</a:t>
            </a:r>
          </a:p>
          <a:p>
            <a:pPr algn="ctr">
              <a:lnSpc>
                <a:spcPct val="150000"/>
              </a:lnSpc>
            </a:pPr>
            <a:r>
              <a:rPr lang="en-US" sz="2400" dirty="0" smtClean="0">
                <a:latin typeface="Arial" pitchFamily="34" charset="0"/>
                <a:cs typeface="Arial" pitchFamily="34" charset="0"/>
              </a:rPr>
              <a:t>54</a:t>
            </a:r>
          </a:p>
        </p:txBody>
      </p:sp>
      <p:sp>
        <p:nvSpPr>
          <p:cNvPr id="13" name="TextBox 12"/>
          <p:cNvSpPr txBox="1"/>
          <p:nvPr/>
        </p:nvSpPr>
        <p:spPr>
          <a:xfrm>
            <a:off x="1833340" y="1752600"/>
            <a:ext cx="27432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Year since 2005</a:t>
            </a:r>
            <a:endParaRPr lang="en-US" sz="2000" dirty="0">
              <a:latin typeface="Arial" pitchFamily="34" charset="0"/>
              <a:cs typeface="Arial" pitchFamily="34" charset="0"/>
            </a:endParaRPr>
          </a:p>
        </p:txBody>
      </p:sp>
      <p:sp>
        <p:nvSpPr>
          <p:cNvPr id="14" name="TextBox 13"/>
          <p:cNvSpPr txBox="1"/>
          <p:nvPr/>
        </p:nvSpPr>
        <p:spPr>
          <a:xfrm>
            <a:off x="4648200" y="1752600"/>
            <a:ext cx="31242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Deer in the park</a:t>
            </a:r>
            <a:endParaRPr lang="en-US" sz="2000" dirty="0">
              <a:latin typeface="Arial" pitchFamily="34" charset="0"/>
              <a:cs typeface="Arial" pitchFamily="34" charset="0"/>
            </a:endParaRPr>
          </a:p>
        </p:txBody>
      </p:sp>
      <p:cxnSp>
        <p:nvCxnSpPr>
          <p:cNvPr id="3" name="Straight Arrow Connector 2"/>
          <p:cNvCxnSpPr/>
          <p:nvPr/>
        </p:nvCxnSpPr>
        <p:spPr>
          <a:xfrm>
            <a:off x="3558365" y="2764466"/>
            <a:ext cx="2476500" cy="0"/>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81400" y="2789270"/>
            <a:ext cx="2438400" cy="487330"/>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85056" y="3032935"/>
            <a:ext cx="4677744" cy="923330"/>
          </a:xfrm>
          <a:prstGeom prst="rect">
            <a:avLst/>
          </a:prstGeom>
          <a:noFill/>
          <a:effectLst>
            <a:glow rad="127000">
              <a:schemeClr val="accent2">
                <a:lumMod val="20000"/>
                <a:lumOff val="80000"/>
              </a:schemeClr>
            </a:glow>
          </a:effectLst>
        </p:spPr>
        <p:txBody>
          <a:bodyPr wrap="squar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Not a function</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6" name="TextBox 15"/>
          <p:cNvSpPr txBox="1"/>
          <p:nvPr/>
        </p:nvSpPr>
        <p:spPr>
          <a:xfrm>
            <a:off x="1828800" y="152400"/>
            <a:ext cx="5486400" cy="1015663"/>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A function in two variables assigns each element from a “domain” set to </a:t>
            </a:r>
            <a:r>
              <a:rPr lang="en-US" sz="2000" dirty="0" smtClean="0">
                <a:solidFill>
                  <a:srgbClr val="FF0000"/>
                </a:solidFill>
                <a:latin typeface="Arial" pitchFamily="34" charset="0"/>
                <a:cs typeface="Arial" pitchFamily="34" charset="0"/>
              </a:rPr>
              <a:t>a specific</a:t>
            </a:r>
            <a:r>
              <a:rPr lang="en-US" sz="2000" dirty="0" smtClean="0">
                <a:latin typeface="Arial" pitchFamily="34" charset="0"/>
                <a:cs typeface="Arial" pitchFamily="34" charset="0"/>
              </a:rPr>
              <a:t> element in a “range” set.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842402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2011 Scott Storla</a:t>
            </a:r>
            <a:endParaRPr lang="en-US"/>
          </a:p>
        </p:txBody>
      </p:sp>
      <p:sp>
        <p:nvSpPr>
          <p:cNvPr id="11" name="Oval 10"/>
          <p:cNvSpPr/>
          <p:nvPr/>
        </p:nvSpPr>
        <p:spPr>
          <a:xfrm>
            <a:off x="2743200" y="2232454"/>
            <a:ext cx="1299940" cy="2613335"/>
          </a:xfrm>
          <a:prstGeom prst="ellipse">
            <a:avLst/>
          </a:prstGeom>
          <a:noFill/>
          <a:ln w="19050">
            <a:solidFill>
              <a:schemeClr val="tx1"/>
            </a:solidFill>
          </a:ln>
        </p:spPr>
        <p:txBody>
          <a:bodyPr wrap="none" rtlCol="0" anchor="ctr">
            <a:noAutofit/>
          </a:bodyPr>
          <a:lstStyle/>
          <a:p>
            <a:pPr algn="ctr">
              <a:lnSpc>
                <a:spcPct val="150000"/>
              </a:lnSpc>
            </a:pPr>
            <a:r>
              <a:rPr lang="en-US" sz="2400" dirty="0" smtClean="0">
                <a:latin typeface="Arial" pitchFamily="34" charset="0"/>
                <a:cs typeface="Arial" pitchFamily="34" charset="0"/>
              </a:rPr>
              <a:t>0</a:t>
            </a:r>
          </a:p>
          <a:p>
            <a:pPr algn="ctr">
              <a:lnSpc>
                <a:spcPct val="150000"/>
              </a:lnSpc>
            </a:pPr>
            <a:r>
              <a:rPr lang="en-US" sz="2400" dirty="0" smtClean="0">
                <a:latin typeface="Arial" pitchFamily="34" charset="0"/>
                <a:cs typeface="Arial" pitchFamily="34" charset="0"/>
              </a:rPr>
              <a:t>3</a:t>
            </a:r>
          </a:p>
          <a:p>
            <a:pPr algn="ctr">
              <a:lnSpc>
                <a:spcPct val="150000"/>
              </a:lnSpc>
            </a:pPr>
            <a:r>
              <a:rPr lang="en-US" sz="2400" dirty="0" smtClean="0">
                <a:latin typeface="Arial" pitchFamily="34" charset="0"/>
                <a:cs typeface="Arial" pitchFamily="34" charset="0"/>
              </a:rPr>
              <a:t>4</a:t>
            </a:r>
          </a:p>
          <a:p>
            <a:pPr algn="ctr">
              <a:lnSpc>
                <a:spcPct val="150000"/>
              </a:lnSpc>
            </a:pPr>
            <a:r>
              <a:rPr lang="en-US" sz="2400" dirty="0">
                <a:latin typeface="Arial" pitchFamily="34" charset="0"/>
                <a:cs typeface="Arial" pitchFamily="34" charset="0"/>
              </a:rPr>
              <a:t>8</a:t>
            </a:r>
            <a:endParaRPr lang="en-US" sz="2400" dirty="0" smtClean="0">
              <a:latin typeface="Arial" pitchFamily="34" charset="0"/>
              <a:cs typeface="Arial" pitchFamily="34" charset="0"/>
            </a:endParaRPr>
          </a:p>
        </p:txBody>
      </p:sp>
      <p:sp>
        <p:nvSpPr>
          <p:cNvPr id="12" name="Oval 11"/>
          <p:cNvSpPr/>
          <p:nvPr/>
        </p:nvSpPr>
        <p:spPr>
          <a:xfrm>
            <a:off x="5560330" y="2232454"/>
            <a:ext cx="1299940" cy="2613335"/>
          </a:xfrm>
          <a:prstGeom prst="ellipse">
            <a:avLst/>
          </a:prstGeom>
          <a:noFill/>
          <a:ln w="19050">
            <a:solidFill>
              <a:schemeClr val="tx1"/>
            </a:solidFill>
          </a:ln>
        </p:spPr>
        <p:txBody>
          <a:bodyPr wrap="none" rtlCol="0" anchor="ctr">
            <a:noAutofit/>
          </a:bodyPr>
          <a:lstStyle/>
          <a:p>
            <a:pPr algn="ctr">
              <a:lnSpc>
                <a:spcPct val="150000"/>
              </a:lnSpc>
            </a:pPr>
            <a:r>
              <a:rPr lang="en-US" sz="2400" dirty="0" smtClean="0">
                <a:latin typeface="Arial" pitchFamily="34" charset="0"/>
                <a:cs typeface="Arial" pitchFamily="34" charset="0"/>
              </a:rPr>
              <a:t>40</a:t>
            </a:r>
          </a:p>
          <a:p>
            <a:pPr algn="ctr">
              <a:lnSpc>
                <a:spcPct val="150000"/>
              </a:lnSpc>
            </a:pPr>
            <a:r>
              <a:rPr lang="en-US" sz="2400" dirty="0" smtClean="0">
                <a:latin typeface="Arial" pitchFamily="34" charset="0"/>
                <a:cs typeface="Arial" pitchFamily="34" charset="0"/>
              </a:rPr>
              <a:t>48</a:t>
            </a:r>
          </a:p>
          <a:p>
            <a:pPr algn="ctr">
              <a:lnSpc>
                <a:spcPct val="150000"/>
              </a:lnSpc>
            </a:pPr>
            <a:r>
              <a:rPr lang="en-US" sz="2400" dirty="0" smtClean="0">
                <a:latin typeface="Arial" pitchFamily="34" charset="0"/>
                <a:cs typeface="Arial" pitchFamily="34" charset="0"/>
              </a:rPr>
              <a:t>50</a:t>
            </a:r>
          </a:p>
          <a:p>
            <a:pPr algn="ctr">
              <a:lnSpc>
                <a:spcPct val="150000"/>
              </a:lnSpc>
            </a:pPr>
            <a:r>
              <a:rPr lang="en-US" sz="2400" dirty="0" smtClean="0">
                <a:latin typeface="Arial" pitchFamily="34" charset="0"/>
                <a:cs typeface="Arial" pitchFamily="34" charset="0"/>
              </a:rPr>
              <a:t>54</a:t>
            </a:r>
          </a:p>
        </p:txBody>
      </p:sp>
      <p:sp>
        <p:nvSpPr>
          <p:cNvPr id="13" name="TextBox 12"/>
          <p:cNvSpPr txBox="1"/>
          <p:nvPr/>
        </p:nvSpPr>
        <p:spPr>
          <a:xfrm>
            <a:off x="1833340" y="1752600"/>
            <a:ext cx="27432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Days without rain</a:t>
            </a:r>
            <a:endParaRPr lang="en-US" sz="2000" dirty="0">
              <a:latin typeface="Arial" pitchFamily="34" charset="0"/>
              <a:cs typeface="Arial" pitchFamily="34" charset="0"/>
            </a:endParaRPr>
          </a:p>
        </p:txBody>
      </p:sp>
      <p:sp>
        <p:nvSpPr>
          <p:cNvPr id="14" name="TextBox 13"/>
          <p:cNvSpPr txBox="1"/>
          <p:nvPr/>
        </p:nvSpPr>
        <p:spPr>
          <a:xfrm>
            <a:off x="4648200" y="1752600"/>
            <a:ext cx="3124200" cy="400110"/>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Pond level (inches)</a:t>
            </a:r>
            <a:endParaRPr lang="en-US" sz="2000" dirty="0">
              <a:latin typeface="Arial" pitchFamily="34" charset="0"/>
              <a:cs typeface="Arial" pitchFamily="34" charset="0"/>
            </a:endParaRPr>
          </a:p>
        </p:txBody>
      </p:sp>
      <p:cxnSp>
        <p:nvCxnSpPr>
          <p:cNvPr id="3" name="Straight Arrow Connector 2"/>
          <p:cNvCxnSpPr/>
          <p:nvPr/>
        </p:nvCxnSpPr>
        <p:spPr>
          <a:xfrm>
            <a:off x="3543300" y="2819400"/>
            <a:ext cx="2400300" cy="1524000"/>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43300" y="3321789"/>
            <a:ext cx="2400300" cy="0"/>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543300" y="3321789"/>
            <a:ext cx="2400300" cy="564412"/>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543300" y="2819400"/>
            <a:ext cx="2476500" cy="1601087"/>
          </a:xfrm>
          <a:prstGeom prst="straightConnector1">
            <a:avLst/>
          </a:prstGeom>
          <a:ln w="4127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52400"/>
            <a:ext cx="5486400" cy="1015663"/>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A function in two variables assigns each element from a “domain” set to </a:t>
            </a:r>
            <a:r>
              <a:rPr lang="en-US" sz="2000" dirty="0" smtClean="0">
                <a:solidFill>
                  <a:srgbClr val="FF0000"/>
                </a:solidFill>
                <a:latin typeface="Arial" pitchFamily="34" charset="0"/>
                <a:cs typeface="Arial" pitchFamily="34" charset="0"/>
              </a:rPr>
              <a:t>a specific</a:t>
            </a:r>
            <a:r>
              <a:rPr lang="en-US" sz="2000" dirty="0" smtClean="0">
                <a:latin typeface="Arial" pitchFamily="34" charset="0"/>
                <a:cs typeface="Arial" pitchFamily="34" charset="0"/>
              </a:rPr>
              <a:t> element in a “range” set.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617640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734251729"/>
              </p:ext>
            </p:extLst>
          </p:nvPr>
        </p:nvGraphicFramePr>
        <p:xfrm>
          <a:off x="1295400" y="2817234"/>
          <a:ext cx="1882775" cy="383166"/>
        </p:xfrm>
        <a:graphic>
          <a:graphicData uri="http://schemas.openxmlformats.org/presentationml/2006/ole">
            <mc:AlternateContent xmlns:mc="http://schemas.openxmlformats.org/markup-compatibility/2006">
              <mc:Choice xmlns:v="urn:schemas-microsoft-com:vml" Requires="v">
                <p:oleObj spid="_x0000_s684091" name="Equation" r:id="rId4" imgW="812520" imgH="164880" progId="Equation.DSMT4">
                  <p:embed/>
                </p:oleObj>
              </mc:Choice>
              <mc:Fallback>
                <p:oleObj name="Equation" r:id="rId4" imgW="812520" imgH="164880" progId="Equation.DSMT4">
                  <p:embed/>
                  <p:pic>
                    <p:nvPicPr>
                      <p:cNvPr id="0" name=""/>
                      <p:cNvPicPr>
                        <a:picLocks noChangeAspect="1" noChangeArrowheads="1"/>
                      </p:cNvPicPr>
                      <p:nvPr/>
                    </p:nvPicPr>
                    <p:blipFill>
                      <a:blip r:embed="rId5"/>
                      <a:srcRect/>
                      <a:stretch>
                        <a:fillRect/>
                      </a:stretch>
                    </p:blipFill>
                    <p:spPr bwMode="auto">
                      <a:xfrm>
                        <a:off x="1295400" y="2817234"/>
                        <a:ext cx="1882775" cy="383166"/>
                      </a:xfrm>
                      <a:prstGeom prst="rect">
                        <a:avLst/>
                      </a:prstGeom>
                      <a:noFill/>
                      <a:ln>
                        <a:noFill/>
                      </a:ln>
                    </p:spPr>
                  </p:pic>
                </p:oleObj>
              </mc:Fallback>
            </mc:AlternateContent>
          </a:graphicData>
        </a:graphic>
      </p:graphicFrame>
      <p:sp>
        <p:nvSpPr>
          <p:cNvPr id="16" name="TextBox 15"/>
          <p:cNvSpPr txBox="1"/>
          <p:nvPr/>
        </p:nvSpPr>
        <p:spPr>
          <a:xfrm>
            <a:off x="3207026" y="3645567"/>
            <a:ext cx="2729949" cy="850233"/>
          </a:xfrm>
          <a:prstGeom prst="rect">
            <a:avLst/>
          </a:prstGeom>
          <a:noFill/>
        </p:spPr>
        <p:txBody>
          <a:bodyPr wrap="square" rtlCol="0">
            <a:spAutoFit/>
          </a:bodyPr>
          <a:lstStyle/>
          <a:p>
            <a:pPr algn="ctr"/>
            <a:r>
              <a:rPr lang="en-US" sz="2800" dirty="0" smtClean="0">
                <a:latin typeface="Arial" pitchFamily="34" charset="0"/>
                <a:cs typeface="Arial" pitchFamily="34" charset="0"/>
              </a:rPr>
              <a:t>Graph</a:t>
            </a:r>
          </a:p>
        </p:txBody>
      </p:sp>
      <p:cxnSp>
        <p:nvCxnSpPr>
          <p:cNvPr id="8" name="Straight Arrow Connector 7"/>
          <p:cNvCxnSpPr/>
          <p:nvPr/>
        </p:nvCxnSpPr>
        <p:spPr>
          <a:xfrm flipV="1">
            <a:off x="3377647" y="2292018"/>
            <a:ext cx="1194352" cy="689306"/>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49616" y="298132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29344" y="2997868"/>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538427" y="2353019"/>
            <a:ext cx="9198" cy="1308434"/>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48269" y="2990352"/>
            <a:ext cx="1962150" cy="7698"/>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42975" y="609600"/>
            <a:ext cx="7315200" cy="416204"/>
          </a:xfrm>
          <a:prstGeom prst="rect">
            <a:avLst/>
          </a:prstGeom>
        </p:spPr>
        <p:txBody>
          <a:bodyPr wrap="square">
            <a:spAutoFit/>
          </a:bodyPr>
          <a:lstStyle/>
          <a:p>
            <a:pPr algn="ctr">
              <a:lnSpc>
                <a:spcPct val="115000"/>
              </a:lnSpc>
            </a:pPr>
            <a:r>
              <a:rPr lang="en-US" sz="2000" dirty="0" smtClean="0">
                <a:latin typeface="Arial" pitchFamily="34" charset="0"/>
                <a:ea typeface="Calibri"/>
                <a:cs typeface="Arial" pitchFamily="34" charset="0"/>
              </a:rPr>
              <a:t>I’d like to predict the cost of college given the year.</a:t>
            </a:r>
            <a:endParaRPr lang="en-US" sz="2000" dirty="0">
              <a:latin typeface="Arial" pitchFamily="34" charset="0"/>
              <a:ea typeface="Calibri"/>
              <a:cs typeface="Arial" pitchFamily="34" charset="0"/>
            </a:endParaRPr>
          </a:p>
        </p:txBody>
      </p:sp>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768798"/>
            <a:ext cx="2463470" cy="267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647" y="3708199"/>
            <a:ext cx="3349353" cy="271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r>
              <a:rPr lang="en-US" smtClean="0"/>
              <a:t>Copyright 2014 Scott Storla</a:t>
            </a:r>
            <a:endParaRPr lang="en-US"/>
          </a:p>
        </p:txBody>
      </p:sp>
      <p:cxnSp>
        <p:nvCxnSpPr>
          <p:cNvPr id="19" name="Straight Arrow Connector 18"/>
          <p:cNvCxnSpPr/>
          <p:nvPr/>
        </p:nvCxnSpPr>
        <p:spPr>
          <a:xfrm>
            <a:off x="4497813" y="229201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942975" y="152400"/>
            <a:ext cx="73152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Arial" pitchFamily="34" charset="0"/>
                <a:cs typeface="Arial" pitchFamily="34" charset="0"/>
              </a:rPr>
              <a:t>Domain and Range</a:t>
            </a:r>
            <a:endParaRPr lang="en-US" sz="2000" dirty="0">
              <a:latin typeface="Arial" pitchFamily="34" charset="0"/>
              <a:cs typeface="Arial" pitchFamily="34" charset="0"/>
            </a:endParaRPr>
          </a:p>
        </p:txBody>
      </p:sp>
      <p:sp>
        <p:nvSpPr>
          <p:cNvPr id="17" name="Title 1"/>
          <p:cNvSpPr txBox="1">
            <a:spLocks/>
          </p:cNvSpPr>
          <p:nvPr/>
        </p:nvSpPr>
        <p:spPr>
          <a:xfrm>
            <a:off x="5325421" y="1209675"/>
            <a:ext cx="1541158"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tx2">
                    <a:lumMod val="60000"/>
                    <a:lumOff val="40000"/>
                  </a:schemeClr>
                </a:solidFill>
                <a:latin typeface="Arial" pitchFamily="34" charset="0"/>
                <a:cs typeface="Arial" pitchFamily="34" charset="0"/>
              </a:rPr>
              <a:t>Domain</a:t>
            </a:r>
            <a:endParaRPr lang="en-US" sz="2000" dirty="0">
              <a:solidFill>
                <a:schemeClr val="tx2">
                  <a:lumMod val="60000"/>
                  <a:lumOff val="40000"/>
                </a:schemeClr>
              </a:solidFill>
              <a:latin typeface="Arial" pitchFamily="34" charset="0"/>
              <a:cs typeface="Arial" pitchFamily="34" charset="0"/>
            </a:endParaRPr>
          </a:p>
        </p:txBody>
      </p:sp>
      <p:cxnSp>
        <p:nvCxnSpPr>
          <p:cNvPr id="18" name="Straight Arrow Connector 17"/>
          <p:cNvCxnSpPr/>
          <p:nvPr/>
        </p:nvCxnSpPr>
        <p:spPr>
          <a:xfrm>
            <a:off x="6089375" y="1524000"/>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7800975" y="1209675"/>
            <a:ext cx="1212685"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accent2">
                    <a:lumMod val="60000"/>
                    <a:lumOff val="40000"/>
                  </a:schemeClr>
                </a:solidFill>
                <a:latin typeface="Arial" pitchFamily="34" charset="0"/>
                <a:cs typeface="Arial" pitchFamily="34" charset="0"/>
              </a:rPr>
              <a:t>Range</a:t>
            </a:r>
            <a:endParaRPr lang="en-US" sz="2000" dirty="0">
              <a:solidFill>
                <a:schemeClr val="accent2">
                  <a:lumMod val="60000"/>
                  <a:lumOff val="40000"/>
                </a:schemeClr>
              </a:solidFill>
              <a:latin typeface="Arial" pitchFamily="34" charset="0"/>
              <a:cs typeface="Arial" pitchFamily="34" charset="0"/>
            </a:endParaRPr>
          </a:p>
        </p:txBody>
      </p:sp>
      <p:cxnSp>
        <p:nvCxnSpPr>
          <p:cNvPr id="21" name="Straight Arrow Connector 20"/>
          <p:cNvCxnSpPr/>
          <p:nvPr/>
        </p:nvCxnSpPr>
        <p:spPr>
          <a:xfrm flipH="1">
            <a:off x="7800975" y="1524000"/>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48400" y="1868655"/>
            <a:ext cx="914400" cy="2474745"/>
          </a:xfrm>
          <a:prstGeom prst="rect">
            <a:avLst/>
          </a:prstGeom>
          <a:noFill/>
          <a:ln w="28575">
            <a:solidFill>
              <a:schemeClr val="tx2">
                <a:lumMod val="40000"/>
                <a:lumOff val="6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30" name="Rectangle 29"/>
          <p:cNvSpPr/>
          <p:nvPr/>
        </p:nvSpPr>
        <p:spPr>
          <a:xfrm>
            <a:off x="7191374" y="1867250"/>
            <a:ext cx="1362075" cy="2474745"/>
          </a:xfrm>
          <a:prstGeom prst="rect">
            <a:avLst/>
          </a:prstGeom>
          <a:noFill/>
          <a:ln w="28575">
            <a:solidFill>
              <a:schemeClr val="accent2">
                <a:lumMod val="60000"/>
                <a:lumOff val="4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31" name="Rectangle 30"/>
          <p:cNvSpPr/>
          <p:nvPr/>
        </p:nvSpPr>
        <p:spPr>
          <a:xfrm>
            <a:off x="3506922" y="5943599"/>
            <a:ext cx="2589077" cy="478221"/>
          </a:xfrm>
          <a:prstGeom prst="rect">
            <a:avLst/>
          </a:prstGeom>
          <a:noFill/>
          <a:ln w="28575">
            <a:solidFill>
              <a:schemeClr val="tx2">
                <a:lumMod val="40000"/>
                <a:lumOff val="6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32" name="Title 1"/>
          <p:cNvSpPr txBox="1">
            <a:spLocks/>
          </p:cNvSpPr>
          <p:nvPr/>
        </p:nvSpPr>
        <p:spPr>
          <a:xfrm>
            <a:off x="6317975" y="5525377"/>
            <a:ext cx="1541158"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tx2">
                    <a:lumMod val="60000"/>
                    <a:lumOff val="40000"/>
                  </a:schemeClr>
                </a:solidFill>
                <a:latin typeface="Arial" pitchFamily="34" charset="0"/>
                <a:cs typeface="Arial" pitchFamily="34" charset="0"/>
              </a:rPr>
              <a:t>Domain</a:t>
            </a:r>
            <a:endParaRPr lang="en-US" sz="2000" dirty="0">
              <a:solidFill>
                <a:schemeClr val="tx2">
                  <a:lumMod val="60000"/>
                  <a:lumOff val="40000"/>
                </a:schemeClr>
              </a:solidFill>
              <a:latin typeface="Arial" pitchFamily="34" charset="0"/>
              <a:cs typeface="Arial" pitchFamily="34" charset="0"/>
            </a:endParaRPr>
          </a:p>
        </p:txBody>
      </p:sp>
      <p:cxnSp>
        <p:nvCxnSpPr>
          <p:cNvPr id="33" name="Straight Arrow Connector 32"/>
          <p:cNvCxnSpPr/>
          <p:nvPr/>
        </p:nvCxnSpPr>
        <p:spPr>
          <a:xfrm flipH="1">
            <a:off x="6172200" y="5877802"/>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667000" y="3707964"/>
            <a:ext cx="981075" cy="2474745"/>
          </a:xfrm>
          <a:prstGeom prst="rect">
            <a:avLst/>
          </a:prstGeom>
          <a:noFill/>
          <a:ln w="28575">
            <a:solidFill>
              <a:schemeClr val="accent2">
                <a:lumMod val="60000"/>
                <a:lumOff val="4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35" name="Title 1"/>
          <p:cNvSpPr txBox="1">
            <a:spLocks/>
          </p:cNvSpPr>
          <p:nvPr/>
        </p:nvSpPr>
        <p:spPr>
          <a:xfrm>
            <a:off x="1143000" y="4181475"/>
            <a:ext cx="1212685"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accent2">
                    <a:lumMod val="60000"/>
                    <a:lumOff val="40000"/>
                  </a:schemeClr>
                </a:solidFill>
                <a:latin typeface="Arial" pitchFamily="34" charset="0"/>
                <a:cs typeface="Arial" pitchFamily="34" charset="0"/>
              </a:rPr>
              <a:t>Range</a:t>
            </a:r>
            <a:endParaRPr lang="en-US" sz="2000" dirty="0">
              <a:solidFill>
                <a:schemeClr val="accent2">
                  <a:lumMod val="60000"/>
                  <a:lumOff val="40000"/>
                </a:schemeClr>
              </a:solidFill>
              <a:latin typeface="Arial" pitchFamily="34" charset="0"/>
              <a:cs typeface="Arial" pitchFamily="34" charset="0"/>
            </a:endParaRPr>
          </a:p>
        </p:txBody>
      </p:sp>
      <p:cxnSp>
        <p:nvCxnSpPr>
          <p:cNvPr id="36" name="Straight Arrow Connector 35"/>
          <p:cNvCxnSpPr/>
          <p:nvPr/>
        </p:nvCxnSpPr>
        <p:spPr>
          <a:xfrm>
            <a:off x="2088985" y="4600681"/>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981200" y="2795556"/>
            <a:ext cx="412585" cy="423359"/>
          </a:xfrm>
          <a:prstGeom prst="ellipse">
            <a:avLst/>
          </a:prstGeom>
          <a:noFill/>
          <a:ln w="28575">
            <a:solidFill>
              <a:schemeClr val="tx2">
                <a:lumMod val="40000"/>
                <a:lumOff val="6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cxnSp>
        <p:nvCxnSpPr>
          <p:cNvPr id="37" name="Straight Arrow Connector 36"/>
          <p:cNvCxnSpPr/>
          <p:nvPr/>
        </p:nvCxnSpPr>
        <p:spPr>
          <a:xfrm flipH="1">
            <a:off x="2393785" y="2464341"/>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2339645" y="2083341"/>
            <a:ext cx="1541158"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tx2">
                    <a:lumMod val="60000"/>
                    <a:lumOff val="40000"/>
                  </a:schemeClr>
                </a:solidFill>
                <a:latin typeface="Arial" pitchFamily="34" charset="0"/>
                <a:cs typeface="Arial" pitchFamily="34" charset="0"/>
              </a:rPr>
              <a:t>Domain</a:t>
            </a:r>
            <a:endParaRPr lang="en-US" sz="2000" dirty="0">
              <a:solidFill>
                <a:schemeClr val="tx2">
                  <a:lumMod val="60000"/>
                  <a:lumOff val="40000"/>
                </a:schemeClr>
              </a:solidFill>
              <a:latin typeface="Arial" pitchFamily="34" charset="0"/>
              <a:cs typeface="Arial" pitchFamily="34" charset="0"/>
            </a:endParaRPr>
          </a:p>
        </p:txBody>
      </p:sp>
      <p:sp>
        <p:nvSpPr>
          <p:cNvPr id="39" name="Oval 38"/>
          <p:cNvSpPr/>
          <p:nvPr/>
        </p:nvSpPr>
        <p:spPr>
          <a:xfrm>
            <a:off x="1171575" y="2808996"/>
            <a:ext cx="412585" cy="423359"/>
          </a:xfrm>
          <a:prstGeom prst="ellipse">
            <a:avLst/>
          </a:prstGeom>
          <a:noFill/>
          <a:ln w="28575">
            <a:solidFill>
              <a:schemeClr val="accent2">
                <a:lumMod val="60000"/>
                <a:lumOff val="4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40" name="Title 1"/>
          <p:cNvSpPr txBox="1">
            <a:spLocks/>
          </p:cNvSpPr>
          <p:nvPr/>
        </p:nvSpPr>
        <p:spPr>
          <a:xfrm>
            <a:off x="133349" y="2093849"/>
            <a:ext cx="1212685"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accent2">
                    <a:lumMod val="60000"/>
                    <a:lumOff val="40000"/>
                  </a:schemeClr>
                </a:solidFill>
                <a:latin typeface="Arial" pitchFamily="34" charset="0"/>
                <a:cs typeface="Arial" pitchFamily="34" charset="0"/>
              </a:rPr>
              <a:t>Range</a:t>
            </a:r>
            <a:endParaRPr lang="en-US" sz="2000" dirty="0">
              <a:solidFill>
                <a:schemeClr val="accent2">
                  <a:lumMod val="60000"/>
                  <a:lumOff val="40000"/>
                </a:schemeClr>
              </a:solidFill>
              <a:latin typeface="Arial" pitchFamily="34" charset="0"/>
              <a:cs typeface="Arial" pitchFamily="34" charset="0"/>
            </a:endParaRPr>
          </a:p>
        </p:txBody>
      </p:sp>
      <p:cxnSp>
        <p:nvCxnSpPr>
          <p:cNvPr id="41" name="Straight Arrow Connector 40"/>
          <p:cNvCxnSpPr/>
          <p:nvPr/>
        </p:nvCxnSpPr>
        <p:spPr>
          <a:xfrm>
            <a:off x="676275" y="2474849"/>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628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heel(1)">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heel(1)">
                                      <p:cBhvr>
                                        <p:cTn id="49" dur="10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heel(1)">
                                      <p:cBhvr>
                                        <p:cTn id="63" dur="1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par>
                          <p:cTn id="69" fill="hold">
                            <p:stCondLst>
                              <p:cond delay="5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heel(1)">
                                      <p:cBhvr>
                                        <p:cTn id="77" dur="10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left)">
                                      <p:cBhvr>
                                        <p:cTn id="8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6" grpId="0" animBg="1"/>
      <p:bldP spid="30" grpId="0" animBg="1"/>
      <p:bldP spid="31" grpId="0" animBg="1"/>
      <p:bldP spid="32" grpId="0"/>
      <p:bldP spid="34" grpId="0" animBg="1"/>
      <p:bldP spid="35" grpId="0"/>
      <p:bldP spid="9" grpId="0" animBg="1"/>
      <p:bldP spid="38"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647" y="3708199"/>
            <a:ext cx="3349353" cy="271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388747238"/>
              </p:ext>
            </p:extLst>
          </p:nvPr>
        </p:nvGraphicFramePr>
        <p:xfrm>
          <a:off x="1295400" y="2817234"/>
          <a:ext cx="1882775" cy="383166"/>
        </p:xfrm>
        <a:graphic>
          <a:graphicData uri="http://schemas.openxmlformats.org/presentationml/2006/ole">
            <mc:AlternateContent xmlns:mc="http://schemas.openxmlformats.org/markup-compatibility/2006">
              <mc:Choice xmlns:v="urn:schemas-microsoft-com:vml" Requires="v">
                <p:oleObj spid="_x0000_s697351" name="Equation" r:id="rId5" imgW="812520" imgH="164880" progId="Equation.DSMT4">
                  <p:embed/>
                </p:oleObj>
              </mc:Choice>
              <mc:Fallback>
                <p:oleObj name="Equation" r:id="rId5" imgW="812520" imgH="164880" progId="Equation.DSMT4">
                  <p:embed/>
                  <p:pic>
                    <p:nvPicPr>
                      <p:cNvPr id="0" name=""/>
                      <p:cNvPicPr>
                        <a:picLocks noChangeAspect="1" noChangeArrowheads="1"/>
                      </p:cNvPicPr>
                      <p:nvPr/>
                    </p:nvPicPr>
                    <p:blipFill>
                      <a:blip r:embed="rId6"/>
                      <a:srcRect/>
                      <a:stretch>
                        <a:fillRect/>
                      </a:stretch>
                    </p:blipFill>
                    <p:spPr bwMode="auto">
                      <a:xfrm>
                        <a:off x="1295400" y="2817234"/>
                        <a:ext cx="1882775" cy="383166"/>
                      </a:xfrm>
                      <a:prstGeom prst="rect">
                        <a:avLst/>
                      </a:prstGeom>
                      <a:noFill/>
                      <a:ln>
                        <a:noFill/>
                      </a:ln>
                    </p:spPr>
                  </p:pic>
                </p:oleObj>
              </mc:Fallback>
            </mc:AlternateContent>
          </a:graphicData>
        </a:graphic>
      </p:graphicFrame>
      <p:cxnSp>
        <p:nvCxnSpPr>
          <p:cNvPr id="8" name="Straight Arrow Connector 7"/>
          <p:cNvCxnSpPr/>
          <p:nvPr/>
        </p:nvCxnSpPr>
        <p:spPr>
          <a:xfrm flipV="1">
            <a:off x="3377647" y="2292018"/>
            <a:ext cx="1194352" cy="689306"/>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49616" y="298132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29344" y="2997868"/>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538427" y="2353019"/>
            <a:ext cx="9198" cy="1308434"/>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48269" y="2990352"/>
            <a:ext cx="1962150" cy="7698"/>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42975" y="609600"/>
            <a:ext cx="7315200" cy="416204"/>
          </a:xfrm>
          <a:prstGeom prst="rect">
            <a:avLst/>
          </a:prstGeom>
        </p:spPr>
        <p:txBody>
          <a:bodyPr wrap="square">
            <a:spAutoFit/>
          </a:bodyPr>
          <a:lstStyle/>
          <a:p>
            <a:pPr algn="ctr">
              <a:lnSpc>
                <a:spcPct val="115000"/>
              </a:lnSpc>
            </a:pPr>
            <a:r>
              <a:rPr lang="en-US" sz="2000" dirty="0" smtClean="0">
                <a:latin typeface="Arial" pitchFamily="34" charset="0"/>
                <a:ea typeface="Calibri"/>
                <a:cs typeface="Arial" pitchFamily="34" charset="0"/>
              </a:rPr>
              <a:t>I’d like to predict the cost of college given the year.</a:t>
            </a:r>
            <a:endParaRPr lang="en-US" sz="2000" dirty="0">
              <a:latin typeface="Arial" pitchFamily="34" charset="0"/>
              <a:ea typeface="Calibri"/>
              <a:cs typeface="Arial" pitchFamily="34" charset="0"/>
            </a:endParaRPr>
          </a:p>
        </p:txBody>
      </p:sp>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68798"/>
            <a:ext cx="2463470" cy="267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r>
              <a:rPr lang="en-US" smtClean="0"/>
              <a:t>Copyright 2014 Scott Storla</a:t>
            </a:r>
            <a:endParaRPr lang="en-US"/>
          </a:p>
        </p:txBody>
      </p:sp>
      <p:cxnSp>
        <p:nvCxnSpPr>
          <p:cNvPr id="19" name="Straight Arrow Connector 18"/>
          <p:cNvCxnSpPr/>
          <p:nvPr/>
        </p:nvCxnSpPr>
        <p:spPr>
          <a:xfrm>
            <a:off x="4497813" y="229201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942975" y="152400"/>
            <a:ext cx="73152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Arial" pitchFamily="34" charset="0"/>
                <a:cs typeface="Arial" pitchFamily="34" charset="0"/>
              </a:rPr>
              <a:t>Domain and Range</a:t>
            </a:r>
            <a:endParaRPr lang="en-US" sz="2000" dirty="0">
              <a:latin typeface="Arial" pitchFamily="34" charset="0"/>
              <a:cs typeface="Arial" pitchFamily="34" charset="0"/>
            </a:endParaRPr>
          </a:p>
        </p:txBody>
      </p:sp>
      <p:sp>
        <p:nvSpPr>
          <p:cNvPr id="17" name="Title 1"/>
          <p:cNvSpPr txBox="1">
            <a:spLocks/>
          </p:cNvSpPr>
          <p:nvPr/>
        </p:nvSpPr>
        <p:spPr>
          <a:xfrm>
            <a:off x="5325421" y="1209675"/>
            <a:ext cx="1541158"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tx2">
                    <a:lumMod val="60000"/>
                    <a:lumOff val="40000"/>
                  </a:schemeClr>
                </a:solidFill>
                <a:latin typeface="Arial" pitchFamily="34" charset="0"/>
                <a:cs typeface="Arial" pitchFamily="34" charset="0"/>
              </a:rPr>
              <a:t>Domain</a:t>
            </a:r>
            <a:endParaRPr lang="en-US" sz="2000" dirty="0">
              <a:solidFill>
                <a:schemeClr val="tx2">
                  <a:lumMod val="60000"/>
                  <a:lumOff val="40000"/>
                </a:schemeClr>
              </a:solidFill>
              <a:latin typeface="Arial" pitchFamily="34" charset="0"/>
              <a:cs typeface="Arial" pitchFamily="34" charset="0"/>
            </a:endParaRPr>
          </a:p>
        </p:txBody>
      </p:sp>
      <p:cxnSp>
        <p:nvCxnSpPr>
          <p:cNvPr id="18" name="Straight Arrow Connector 17"/>
          <p:cNvCxnSpPr/>
          <p:nvPr/>
        </p:nvCxnSpPr>
        <p:spPr>
          <a:xfrm>
            <a:off x="6089375" y="1524000"/>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7800975" y="1209675"/>
            <a:ext cx="1212685"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accent2">
                    <a:lumMod val="60000"/>
                    <a:lumOff val="40000"/>
                  </a:schemeClr>
                </a:solidFill>
                <a:latin typeface="Arial" pitchFamily="34" charset="0"/>
                <a:cs typeface="Arial" pitchFamily="34" charset="0"/>
              </a:rPr>
              <a:t>Range</a:t>
            </a:r>
            <a:endParaRPr lang="en-US" sz="2000" dirty="0">
              <a:solidFill>
                <a:schemeClr val="accent2">
                  <a:lumMod val="60000"/>
                  <a:lumOff val="40000"/>
                </a:schemeClr>
              </a:solidFill>
              <a:latin typeface="Arial" pitchFamily="34" charset="0"/>
              <a:cs typeface="Arial" pitchFamily="34" charset="0"/>
            </a:endParaRPr>
          </a:p>
        </p:txBody>
      </p:sp>
      <p:cxnSp>
        <p:nvCxnSpPr>
          <p:cNvPr id="21" name="Straight Arrow Connector 20"/>
          <p:cNvCxnSpPr/>
          <p:nvPr/>
        </p:nvCxnSpPr>
        <p:spPr>
          <a:xfrm flipH="1">
            <a:off x="7800975" y="1524000"/>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248400" y="1868655"/>
            <a:ext cx="914400" cy="2474745"/>
          </a:xfrm>
          <a:prstGeom prst="rect">
            <a:avLst/>
          </a:prstGeom>
          <a:noFill/>
          <a:ln w="28575">
            <a:solidFill>
              <a:schemeClr val="tx2">
                <a:lumMod val="40000"/>
                <a:lumOff val="6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30" name="Rectangle 29"/>
          <p:cNvSpPr/>
          <p:nvPr/>
        </p:nvSpPr>
        <p:spPr>
          <a:xfrm>
            <a:off x="7191374" y="1867250"/>
            <a:ext cx="1362075" cy="2474745"/>
          </a:xfrm>
          <a:prstGeom prst="rect">
            <a:avLst/>
          </a:prstGeom>
          <a:noFill/>
          <a:ln w="28575">
            <a:solidFill>
              <a:schemeClr val="accent2">
                <a:lumMod val="60000"/>
                <a:lumOff val="4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31" name="Rectangle 30"/>
          <p:cNvSpPr/>
          <p:nvPr/>
        </p:nvSpPr>
        <p:spPr>
          <a:xfrm>
            <a:off x="3506922" y="5943599"/>
            <a:ext cx="2589077" cy="478221"/>
          </a:xfrm>
          <a:prstGeom prst="rect">
            <a:avLst/>
          </a:prstGeom>
          <a:noFill/>
          <a:ln w="28575">
            <a:solidFill>
              <a:schemeClr val="tx2">
                <a:lumMod val="40000"/>
                <a:lumOff val="6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32" name="Title 1"/>
          <p:cNvSpPr txBox="1">
            <a:spLocks/>
          </p:cNvSpPr>
          <p:nvPr/>
        </p:nvSpPr>
        <p:spPr>
          <a:xfrm>
            <a:off x="6317975" y="5525377"/>
            <a:ext cx="1541158"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tx2">
                    <a:lumMod val="60000"/>
                    <a:lumOff val="40000"/>
                  </a:schemeClr>
                </a:solidFill>
                <a:latin typeface="Arial" pitchFamily="34" charset="0"/>
                <a:cs typeface="Arial" pitchFamily="34" charset="0"/>
              </a:rPr>
              <a:t>Domain</a:t>
            </a:r>
            <a:endParaRPr lang="en-US" sz="2000" dirty="0">
              <a:solidFill>
                <a:schemeClr val="tx2">
                  <a:lumMod val="60000"/>
                  <a:lumOff val="40000"/>
                </a:schemeClr>
              </a:solidFill>
              <a:latin typeface="Arial" pitchFamily="34" charset="0"/>
              <a:cs typeface="Arial" pitchFamily="34" charset="0"/>
            </a:endParaRPr>
          </a:p>
        </p:txBody>
      </p:sp>
      <p:cxnSp>
        <p:nvCxnSpPr>
          <p:cNvPr id="33" name="Straight Arrow Connector 32"/>
          <p:cNvCxnSpPr/>
          <p:nvPr/>
        </p:nvCxnSpPr>
        <p:spPr>
          <a:xfrm flipH="1">
            <a:off x="6172200" y="5877802"/>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667000" y="3707964"/>
            <a:ext cx="981075" cy="2474745"/>
          </a:xfrm>
          <a:prstGeom prst="rect">
            <a:avLst/>
          </a:prstGeom>
          <a:noFill/>
          <a:ln w="28575">
            <a:solidFill>
              <a:schemeClr val="accent2">
                <a:lumMod val="60000"/>
                <a:lumOff val="4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35" name="Title 1"/>
          <p:cNvSpPr txBox="1">
            <a:spLocks/>
          </p:cNvSpPr>
          <p:nvPr/>
        </p:nvSpPr>
        <p:spPr>
          <a:xfrm>
            <a:off x="1143000" y="4181475"/>
            <a:ext cx="1212685"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accent2">
                    <a:lumMod val="60000"/>
                    <a:lumOff val="40000"/>
                  </a:schemeClr>
                </a:solidFill>
                <a:latin typeface="Arial" pitchFamily="34" charset="0"/>
                <a:cs typeface="Arial" pitchFamily="34" charset="0"/>
              </a:rPr>
              <a:t>Range</a:t>
            </a:r>
            <a:endParaRPr lang="en-US" sz="2000" dirty="0">
              <a:solidFill>
                <a:schemeClr val="accent2">
                  <a:lumMod val="60000"/>
                  <a:lumOff val="40000"/>
                </a:schemeClr>
              </a:solidFill>
              <a:latin typeface="Arial" pitchFamily="34" charset="0"/>
              <a:cs typeface="Arial" pitchFamily="34" charset="0"/>
            </a:endParaRPr>
          </a:p>
        </p:txBody>
      </p:sp>
      <p:cxnSp>
        <p:nvCxnSpPr>
          <p:cNvPr id="36" name="Straight Arrow Connector 35"/>
          <p:cNvCxnSpPr/>
          <p:nvPr/>
        </p:nvCxnSpPr>
        <p:spPr>
          <a:xfrm>
            <a:off x="2088985" y="4600681"/>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981200" y="2795556"/>
            <a:ext cx="412585" cy="423359"/>
          </a:xfrm>
          <a:prstGeom prst="ellipse">
            <a:avLst/>
          </a:prstGeom>
          <a:noFill/>
          <a:ln w="28575">
            <a:solidFill>
              <a:schemeClr val="tx2">
                <a:lumMod val="40000"/>
                <a:lumOff val="6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cxnSp>
        <p:nvCxnSpPr>
          <p:cNvPr id="37" name="Straight Arrow Connector 36"/>
          <p:cNvCxnSpPr/>
          <p:nvPr/>
        </p:nvCxnSpPr>
        <p:spPr>
          <a:xfrm flipH="1">
            <a:off x="2393785" y="2464341"/>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2339645" y="2083341"/>
            <a:ext cx="1541158"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tx2">
                    <a:lumMod val="60000"/>
                    <a:lumOff val="40000"/>
                  </a:schemeClr>
                </a:solidFill>
                <a:latin typeface="Arial" pitchFamily="34" charset="0"/>
                <a:cs typeface="Arial" pitchFamily="34" charset="0"/>
              </a:rPr>
              <a:t>Domain</a:t>
            </a:r>
            <a:endParaRPr lang="en-US" sz="2000" dirty="0">
              <a:solidFill>
                <a:schemeClr val="tx2">
                  <a:lumMod val="60000"/>
                  <a:lumOff val="40000"/>
                </a:schemeClr>
              </a:solidFill>
              <a:latin typeface="Arial" pitchFamily="34" charset="0"/>
              <a:cs typeface="Arial" pitchFamily="34" charset="0"/>
            </a:endParaRPr>
          </a:p>
        </p:txBody>
      </p:sp>
      <p:sp>
        <p:nvSpPr>
          <p:cNvPr id="39" name="Oval 38"/>
          <p:cNvSpPr/>
          <p:nvPr/>
        </p:nvSpPr>
        <p:spPr>
          <a:xfrm>
            <a:off x="1171575" y="2808996"/>
            <a:ext cx="412585" cy="423359"/>
          </a:xfrm>
          <a:prstGeom prst="ellipse">
            <a:avLst/>
          </a:prstGeom>
          <a:noFill/>
          <a:ln w="28575">
            <a:solidFill>
              <a:schemeClr val="accent2">
                <a:lumMod val="60000"/>
                <a:lumOff val="4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40" name="Title 1"/>
          <p:cNvSpPr txBox="1">
            <a:spLocks/>
          </p:cNvSpPr>
          <p:nvPr/>
        </p:nvSpPr>
        <p:spPr>
          <a:xfrm>
            <a:off x="133349" y="2093849"/>
            <a:ext cx="1212685" cy="381000"/>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accent2">
                    <a:lumMod val="60000"/>
                    <a:lumOff val="40000"/>
                  </a:schemeClr>
                </a:solidFill>
                <a:latin typeface="Arial" pitchFamily="34" charset="0"/>
                <a:cs typeface="Arial" pitchFamily="34" charset="0"/>
              </a:rPr>
              <a:t>Range</a:t>
            </a:r>
            <a:endParaRPr lang="en-US" sz="2000" dirty="0">
              <a:solidFill>
                <a:schemeClr val="accent2">
                  <a:lumMod val="60000"/>
                  <a:lumOff val="40000"/>
                </a:schemeClr>
              </a:solidFill>
              <a:latin typeface="Arial" pitchFamily="34" charset="0"/>
              <a:cs typeface="Arial" pitchFamily="34" charset="0"/>
            </a:endParaRPr>
          </a:p>
        </p:txBody>
      </p:sp>
      <p:cxnSp>
        <p:nvCxnSpPr>
          <p:cNvPr id="41" name="Straight Arrow Connector 40"/>
          <p:cNvCxnSpPr/>
          <p:nvPr/>
        </p:nvCxnSpPr>
        <p:spPr>
          <a:xfrm>
            <a:off x="676275" y="2474849"/>
            <a:ext cx="533400" cy="344655"/>
          </a:xfrm>
          <a:prstGeom prst="straightConnector1">
            <a:avLst/>
          </a:prstGeom>
          <a:ln w="38100">
            <a:solidFill>
              <a:schemeClr val="tx1"/>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401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1000"/>
                                        <p:tgtEl>
                                          <p:spTgt spid="3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right)">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1500"/>
                            </p:stCondLst>
                            <p:childTnLst>
                              <p:par>
                                <p:cTn id="39" presetID="22" presetClass="entr" presetSubtype="2"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heel(1)">
                                      <p:cBhvr>
                                        <p:cTn id="46" dur="1000"/>
                                        <p:tgtEl>
                                          <p:spTgt spid="30"/>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heel(1)">
                                      <p:cBhvr>
                                        <p:cTn id="59" dur="1000"/>
                                        <p:tgtEl>
                                          <p:spTgt spid="34"/>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1500"/>
                            </p:stCondLst>
                            <p:childTnLst>
                              <p:par>
                                <p:cTn id="65" presetID="22" presetClass="entr" presetSubtype="8"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heel(1)">
                                      <p:cBhvr>
                                        <p:cTn id="72" dur="1000"/>
                                        <p:tgtEl>
                                          <p:spTgt spid="39"/>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par>
                          <p:cTn id="77" fill="hold">
                            <p:stCondLst>
                              <p:cond delay="1500"/>
                            </p:stCondLst>
                            <p:childTnLst>
                              <p:par>
                                <p:cTn id="78" presetID="22" presetClass="entr" presetSubtype="8" fill="hold"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6" grpId="0" animBg="1"/>
      <p:bldP spid="30" grpId="0" animBg="1"/>
      <p:bldP spid="31" grpId="0" animBg="1"/>
      <p:bldP spid="32" grpId="0"/>
      <p:bldP spid="34" grpId="0" animBg="1"/>
      <p:bldP spid="35" grpId="0"/>
      <p:bldP spid="9" grpId="0" animBg="1"/>
      <p:bldP spid="38" grpId="0"/>
      <p:bldP spid="39" grpId="0" animBg="1"/>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828801"/>
            <a:ext cx="7315200" cy="685799"/>
          </a:xfrm>
          <a:prstGeom prst="rect">
            <a:avLst/>
          </a:prstGeom>
        </p:spPr>
        <p:txBody>
          <a:bodyPr>
            <a:normAutofit/>
          </a:bodyPr>
          <a:lstStyle/>
          <a:p>
            <a:r>
              <a:rPr lang="en-US" sz="2800" dirty="0" smtClean="0">
                <a:latin typeface="Arial" pitchFamily="34" charset="0"/>
                <a:cs typeface="Arial" pitchFamily="34" charset="0"/>
              </a:rPr>
              <a:t>Domain and Range</a:t>
            </a:r>
            <a:endParaRPr lang="en-US" sz="28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Tree>
    <p:extLst>
      <p:ext uri="{BB962C8B-B14F-4D97-AF65-F5344CB8AC3E}">
        <p14:creationId xmlns:p14="http://schemas.microsoft.com/office/powerpoint/2010/main" val="27344404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828801"/>
            <a:ext cx="7315200" cy="1066800"/>
          </a:xfrm>
          <a:prstGeom prst="rect">
            <a:avLst/>
          </a:prstGeom>
        </p:spPr>
        <p:txBody>
          <a:bodyPr>
            <a:normAutofit/>
          </a:bodyPr>
          <a:lstStyle/>
          <a:p>
            <a:r>
              <a:rPr lang="en-US" sz="2800" dirty="0" smtClean="0">
                <a:latin typeface="Arial" pitchFamily="34" charset="0"/>
                <a:cs typeface="Arial" pitchFamily="34" charset="0"/>
              </a:rPr>
              <a:t>Describing a data table</a:t>
            </a:r>
            <a:endParaRPr lang="en-US" sz="28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Tree>
    <p:extLst>
      <p:ext uri="{BB962C8B-B14F-4D97-AF65-F5344CB8AC3E}">
        <p14:creationId xmlns:p14="http://schemas.microsoft.com/office/powerpoint/2010/main" val="27366068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04781663"/>
              </p:ext>
            </p:extLst>
          </p:nvPr>
        </p:nvGraphicFramePr>
        <p:xfrm>
          <a:off x="1295400" y="2817234"/>
          <a:ext cx="1882775" cy="383166"/>
        </p:xfrm>
        <a:graphic>
          <a:graphicData uri="http://schemas.openxmlformats.org/presentationml/2006/ole">
            <mc:AlternateContent xmlns:mc="http://schemas.openxmlformats.org/markup-compatibility/2006">
              <mc:Choice xmlns:v="urn:schemas-microsoft-com:vml" Requires="v">
                <p:oleObj spid="_x0000_s694299" name="Equation" r:id="rId4" imgW="812520" imgH="164880" progId="Equation.DSMT4">
                  <p:embed/>
                </p:oleObj>
              </mc:Choice>
              <mc:Fallback>
                <p:oleObj name="Equation" r:id="rId4" imgW="812520" imgH="164880" progId="Equation.DSMT4">
                  <p:embed/>
                  <p:pic>
                    <p:nvPicPr>
                      <p:cNvPr id="0" name=""/>
                      <p:cNvPicPr>
                        <a:picLocks noChangeAspect="1" noChangeArrowheads="1"/>
                      </p:cNvPicPr>
                      <p:nvPr/>
                    </p:nvPicPr>
                    <p:blipFill>
                      <a:blip r:embed="rId5"/>
                      <a:srcRect/>
                      <a:stretch>
                        <a:fillRect/>
                      </a:stretch>
                    </p:blipFill>
                    <p:spPr bwMode="auto">
                      <a:xfrm>
                        <a:off x="1295400" y="2817234"/>
                        <a:ext cx="1882775" cy="383166"/>
                      </a:xfrm>
                      <a:prstGeom prst="rect">
                        <a:avLst/>
                      </a:prstGeom>
                      <a:noFill/>
                      <a:ln>
                        <a:noFill/>
                      </a:ln>
                    </p:spPr>
                  </p:pic>
                </p:oleObj>
              </mc:Fallback>
            </mc:AlternateContent>
          </a:graphicData>
        </a:graphic>
      </p:graphicFrame>
      <p:sp>
        <p:nvSpPr>
          <p:cNvPr id="16" name="TextBox 15"/>
          <p:cNvSpPr txBox="1"/>
          <p:nvPr/>
        </p:nvSpPr>
        <p:spPr>
          <a:xfrm>
            <a:off x="3207026" y="3645567"/>
            <a:ext cx="2729949" cy="850233"/>
          </a:xfrm>
          <a:prstGeom prst="rect">
            <a:avLst/>
          </a:prstGeom>
          <a:noFill/>
        </p:spPr>
        <p:txBody>
          <a:bodyPr wrap="square" rtlCol="0">
            <a:spAutoFit/>
          </a:bodyPr>
          <a:lstStyle/>
          <a:p>
            <a:pPr algn="ctr"/>
            <a:r>
              <a:rPr lang="en-US" sz="2800" dirty="0" smtClean="0">
                <a:latin typeface="Arial" pitchFamily="34" charset="0"/>
                <a:cs typeface="Arial" pitchFamily="34" charset="0"/>
              </a:rPr>
              <a:t>Graph</a:t>
            </a:r>
          </a:p>
        </p:txBody>
      </p:sp>
      <p:cxnSp>
        <p:nvCxnSpPr>
          <p:cNvPr id="8" name="Straight Arrow Connector 7"/>
          <p:cNvCxnSpPr/>
          <p:nvPr/>
        </p:nvCxnSpPr>
        <p:spPr>
          <a:xfrm flipV="1">
            <a:off x="3377647" y="2292018"/>
            <a:ext cx="1194352" cy="689306"/>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529345" y="2292016"/>
            <a:ext cx="1194352" cy="68931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49616" y="298132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29344" y="2997868"/>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538427" y="2353019"/>
            <a:ext cx="9198" cy="1308434"/>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48269" y="2990352"/>
            <a:ext cx="1962150" cy="7698"/>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49641" y="903238"/>
            <a:ext cx="2393959" cy="1154162"/>
          </a:xfrm>
          <a:prstGeom prst="rect">
            <a:avLst/>
          </a:prstGeom>
        </p:spPr>
        <p:txBody>
          <a:bodyPr wrap="square">
            <a:spAutoFit/>
          </a:bodyPr>
          <a:lstStyle/>
          <a:p>
            <a:pPr>
              <a:lnSpc>
                <a:spcPct val="115000"/>
              </a:lnSpc>
            </a:pPr>
            <a:r>
              <a:rPr lang="en-US" sz="2000" dirty="0" smtClean="0">
                <a:latin typeface="Arial" pitchFamily="34" charset="0"/>
                <a:ea typeface="Calibri"/>
                <a:cs typeface="Arial" pitchFamily="34" charset="0"/>
              </a:rPr>
              <a:t>I’d like to predict the cost of college given the year.</a:t>
            </a:r>
            <a:endParaRPr lang="en-US" sz="2000" dirty="0">
              <a:latin typeface="Arial" pitchFamily="34" charset="0"/>
              <a:ea typeface="Calibri"/>
              <a:cs typeface="Arial" pitchFamily="34" charset="0"/>
            </a:endParaRPr>
          </a:p>
        </p:txBody>
      </p:sp>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768798"/>
            <a:ext cx="2463470" cy="267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647" y="3708199"/>
            <a:ext cx="3349353" cy="271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r>
              <a:rPr lang="en-US" smtClean="0"/>
              <a:t>Copyright 2014 Scott Storla</a:t>
            </a:r>
            <a:endParaRPr lang="en-US"/>
          </a:p>
        </p:txBody>
      </p:sp>
      <p:cxnSp>
        <p:nvCxnSpPr>
          <p:cNvPr id="19" name="Straight Arrow Connector 18"/>
          <p:cNvCxnSpPr/>
          <p:nvPr/>
        </p:nvCxnSpPr>
        <p:spPr>
          <a:xfrm>
            <a:off x="4497813" y="229201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942975" y="152400"/>
            <a:ext cx="73152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Arial" pitchFamily="34" charset="0"/>
                <a:cs typeface="Arial" pitchFamily="34" charset="0"/>
              </a:rPr>
              <a:t>Describing a data table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539752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4255251"/>
              </p:ext>
            </p:extLst>
          </p:nvPr>
        </p:nvGraphicFramePr>
        <p:xfrm>
          <a:off x="2362201" y="2606040"/>
          <a:ext cx="5029199" cy="1584960"/>
        </p:xfrm>
        <a:graphic>
          <a:graphicData uri="http://schemas.openxmlformats.org/drawingml/2006/table">
            <a:tbl>
              <a:tblPr firstRow="1" bandRow="1">
                <a:tableStyleId>{5C22544A-7EE6-4342-B048-85BDC9FD1C3A}</a:tableStyleId>
              </a:tblPr>
              <a:tblGrid>
                <a:gridCol w="2514600"/>
                <a:gridCol w="2514599"/>
              </a:tblGrid>
              <a:tr h="370840">
                <a:tc>
                  <a:txBody>
                    <a:bodyPr/>
                    <a:lstStyle/>
                    <a:p>
                      <a:pPr algn="ct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Footer Placeholder 11"/>
          <p:cNvSpPr>
            <a:spLocks noGrp="1"/>
          </p:cNvSpPr>
          <p:nvPr>
            <p:ph type="ftr" sz="quarter" idx="10"/>
          </p:nvPr>
        </p:nvSpPr>
        <p:spPr>
          <a:xfrm>
            <a:off x="3124200" y="6356350"/>
            <a:ext cx="2895600" cy="365125"/>
          </a:xfrm>
        </p:spPr>
        <p:txBody>
          <a:bodyPr/>
          <a:lstStyle/>
          <a:p>
            <a:r>
              <a:rPr lang="en-US" smtClean="0"/>
              <a:t>Copyright 2014 Scott Storla</a:t>
            </a:r>
            <a:endParaRPr lang="en-US"/>
          </a:p>
        </p:txBody>
      </p:sp>
      <p:sp>
        <p:nvSpPr>
          <p:cNvPr id="30" name="TextBox 29"/>
          <p:cNvSpPr txBox="1"/>
          <p:nvPr/>
        </p:nvSpPr>
        <p:spPr>
          <a:xfrm>
            <a:off x="3162300" y="1299754"/>
            <a:ext cx="3429000" cy="523220"/>
          </a:xfrm>
          <a:prstGeom prst="rect">
            <a:avLst/>
          </a:prstGeom>
          <a:solidFill>
            <a:schemeClr val="bg1"/>
          </a:solidFill>
        </p:spPr>
        <p:txBody>
          <a:bodyPr wrap="square" rtlCol="0">
            <a:spAutoFit/>
          </a:bodyPr>
          <a:lstStyle/>
          <a:p>
            <a:pPr algn="ctr"/>
            <a:r>
              <a:rPr lang="en-US" sz="2800" dirty="0" smtClean="0"/>
              <a:t>Columns</a:t>
            </a:r>
            <a:endParaRPr lang="en-US" sz="2800" dirty="0"/>
          </a:p>
        </p:txBody>
      </p:sp>
      <p:sp>
        <p:nvSpPr>
          <p:cNvPr id="31" name="Down Arrow 30"/>
          <p:cNvSpPr/>
          <p:nvPr/>
        </p:nvSpPr>
        <p:spPr>
          <a:xfrm>
            <a:off x="3421323" y="1386840"/>
            <a:ext cx="457200" cy="1143000"/>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880265" y="1386840"/>
            <a:ext cx="457200" cy="1143000"/>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4800" y="3215640"/>
            <a:ext cx="1600200" cy="461665"/>
          </a:xfrm>
          <a:prstGeom prst="rect">
            <a:avLst/>
          </a:prstGeom>
          <a:solidFill>
            <a:schemeClr val="bg1"/>
          </a:solidFill>
        </p:spPr>
        <p:txBody>
          <a:bodyPr wrap="square" rtlCol="0">
            <a:spAutoFit/>
          </a:bodyPr>
          <a:lstStyle/>
          <a:p>
            <a:pPr algn="ctr"/>
            <a:r>
              <a:rPr lang="en-US" sz="2400" dirty="0" smtClean="0">
                <a:latin typeface="Arial" pitchFamily="34" charset="0"/>
                <a:cs typeface="Arial" pitchFamily="34" charset="0"/>
              </a:rPr>
              <a:t>Rows</a:t>
            </a:r>
            <a:endParaRPr lang="en-US" sz="2400" dirty="0">
              <a:latin typeface="Arial" pitchFamily="34" charset="0"/>
              <a:cs typeface="Arial" pitchFamily="34" charset="0"/>
            </a:endParaRPr>
          </a:p>
        </p:txBody>
      </p:sp>
      <p:sp>
        <p:nvSpPr>
          <p:cNvPr id="29" name="Down Arrow 28"/>
          <p:cNvSpPr/>
          <p:nvPr/>
        </p:nvSpPr>
        <p:spPr>
          <a:xfrm rot="16200000">
            <a:off x="1485900" y="3263141"/>
            <a:ext cx="457200" cy="1219200"/>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6200000">
            <a:off x="1495426" y="2566807"/>
            <a:ext cx="457200" cy="1219201"/>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024166948"/>
              </p:ext>
            </p:extLst>
          </p:nvPr>
        </p:nvGraphicFramePr>
        <p:xfrm>
          <a:off x="2362201" y="2606040"/>
          <a:ext cx="5029199" cy="1584960"/>
        </p:xfrm>
        <a:graphic>
          <a:graphicData uri="http://schemas.openxmlformats.org/drawingml/2006/table">
            <a:tbl>
              <a:tblPr firstRow="1" bandRow="1">
                <a:tableStyleId>{5C22544A-7EE6-4342-B048-85BDC9FD1C3A}</a:tableStyleId>
              </a:tblPr>
              <a:tblGrid>
                <a:gridCol w="2514600"/>
                <a:gridCol w="2514599"/>
              </a:tblGrid>
              <a:tr h="370840">
                <a:tc>
                  <a:txBody>
                    <a:bodyPr/>
                    <a:lstStyle/>
                    <a:p>
                      <a:pPr algn="ctr"/>
                      <a:r>
                        <a:rPr lang="en-US" sz="2000" dirty="0" smtClean="0">
                          <a:solidFill>
                            <a:sysClr val="windowText" lastClr="000000"/>
                          </a:solidFill>
                        </a:rPr>
                        <a:t>Domain</a:t>
                      </a:r>
                      <a:r>
                        <a:rPr lang="en-US" sz="2000" baseline="0" dirty="0" smtClean="0">
                          <a:solidFill>
                            <a:sysClr val="windowText" lastClr="000000"/>
                          </a:solidFill>
                        </a:rPr>
                        <a:t> description</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ysClr val="windowText" lastClr="000000"/>
                          </a:solidFill>
                        </a:rPr>
                        <a:t>Range</a:t>
                      </a:r>
                      <a:r>
                        <a:rPr lang="en-US" sz="2000" baseline="0" dirty="0" smtClean="0">
                          <a:solidFill>
                            <a:sysClr val="windowText" lastClr="000000"/>
                          </a:solidFill>
                        </a:rPr>
                        <a:t> description</a:t>
                      </a:r>
                      <a:endParaRPr lang="en-US"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Domain element 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Range element</a:t>
                      </a:r>
                      <a:r>
                        <a:rPr lang="en-US" sz="2000" baseline="0" dirty="0" smtClean="0"/>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Domain element 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Range</a:t>
                      </a:r>
                      <a:r>
                        <a:rPr lang="en-US" sz="2000" baseline="0" dirty="0" smtClean="0"/>
                        <a:t> element 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000" dirty="0" smtClean="0"/>
                        <a:t>Domain element 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t>Range element 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TextBox 10"/>
          <p:cNvSpPr txBox="1"/>
          <p:nvPr/>
        </p:nvSpPr>
        <p:spPr>
          <a:xfrm>
            <a:off x="3133725" y="304800"/>
            <a:ext cx="3429000" cy="523220"/>
          </a:xfrm>
          <a:prstGeom prst="rect">
            <a:avLst/>
          </a:prstGeom>
          <a:solidFill>
            <a:schemeClr val="bg1"/>
          </a:solidFill>
        </p:spPr>
        <p:txBody>
          <a:bodyPr wrap="square" rtlCol="0">
            <a:spAutoFit/>
          </a:bodyPr>
          <a:lstStyle/>
          <a:p>
            <a:pPr algn="ctr"/>
            <a:r>
              <a:rPr lang="en-US" sz="2800" dirty="0" smtClean="0"/>
              <a:t>A Data Table</a:t>
            </a:r>
            <a:endParaRPr lang="en-US" sz="2800" dirty="0"/>
          </a:p>
        </p:txBody>
      </p:sp>
    </p:spTree>
    <p:extLst>
      <p:ext uri="{BB962C8B-B14F-4D97-AF65-F5344CB8AC3E}">
        <p14:creationId xmlns:p14="http://schemas.microsoft.com/office/powerpoint/2010/main" val="2535534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32"/>
                                        </p:tgtEl>
                                        <p:attrNameLst>
                                          <p:attrName>style.visibility</p:attrName>
                                        </p:attrNameLst>
                                      </p:cBhvr>
                                      <p:to>
                                        <p:strVal val="visible"/>
                                      </p:to>
                                    </p:set>
                                    <p:animEffect transition="in" filter="wipe(up)">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7" grpId="0" animBg="1"/>
      <p:bldP spid="29"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3124200" y="6356350"/>
            <a:ext cx="2895600" cy="365125"/>
          </a:xfrm>
        </p:spPr>
        <p:txBody>
          <a:bodyPr/>
          <a:lstStyle/>
          <a:p>
            <a:r>
              <a:rPr lang="en-US" smtClean="0"/>
              <a:t>Copyright 2014 Scott Storla</a:t>
            </a:r>
            <a:endParaRPr lang="en-US"/>
          </a:p>
        </p:txBody>
      </p:sp>
      <p:sp>
        <p:nvSpPr>
          <p:cNvPr id="17" name="Rectangle 16"/>
          <p:cNvSpPr/>
          <p:nvPr/>
        </p:nvSpPr>
        <p:spPr>
          <a:xfrm>
            <a:off x="1524000" y="381000"/>
            <a:ext cx="5943600" cy="707886"/>
          </a:xfrm>
          <a:prstGeom prst="rect">
            <a:avLst/>
          </a:prstGeom>
        </p:spPr>
        <p:txBody>
          <a:bodyPr wrap="square">
            <a:spAutoFit/>
          </a:bodyPr>
          <a:lstStyle/>
          <a:p>
            <a:r>
              <a:rPr lang="en-US" sz="2000" dirty="0" smtClean="0">
                <a:latin typeface="Arial" pitchFamily="34" charset="0"/>
                <a:cs typeface="Arial" pitchFamily="34" charset="0"/>
              </a:rPr>
              <a:t>In ordered pairs domain values are usually on the left and range values are usually on the right.</a:t>
            </a:r>
            <a:endParaRPr lang="en-US" sz="2000" dirty="0">
              <a:latin typeface="Arial" pitchFamily="34" charset="0"/>
              <a:cs typeface="Arial" pitchFamily="34" charset="0"/>
            </a:endParaRPr>
          </a:p>
        </p:txBody>
      </p:sp>
      <p:sp>
        <p:nvSpPr>
          <p:cNvPr id="18" name="Rectangle 17"/>
          <p:cNvSpPr/>
          <p:nvPr/>
        </p:nvSpPr>
        <p:spPr>
          <a:xfrm>
            <a:off x="990600" y="1248728"/>
            <a:ext cx="7239000" cy="1477328"/>
          </a:xfrm>
          <a:prstGeom prst="rect">
            <a:avLst/>
          </a:prstGeom>
        </p:spPr>
        <p:txBody>
          <a:bodyPr wrap="square">
            <a:spAutoFit/>
          </a:bodyPr>
          <a:lstStyle/>
          <a:p>
            <a:pPr algn="ctr">
              <a:lnSpc>
                <a:spcPct val="150000"/>
              </a:lnSpc>
            </a:pPr>
            <a:r>
              <a:rPr lang="en-US" sz="2000" dirty="0" smtClean="0">
                <a:latin typeface="Arial" pitchFamily="34" charset="0"/>
                <a:cs typeface="Arial" pitchFamily="34" charset="0"/>
              </a:rPr>
              <a:t>(Domain element 1,  Range element 1)</a:t>
            </a:r>
          </a:p>
          <a:p>
            <a:pPr algn="ctr">
              <a:lnSpc>
                <a:spcPct val="150000"/>
              </a:lnSpc>
            </a:pPr>
            <a:r>
              <a:rPr lang="en-US" sz="2000" dirty="0" smtClean="0">
                <a:latin typeface="Arial" pitchFamily="34" charset="0"/>
                <a:cs typeface="Arial" pitchFamily="34" charset="0"/>
              </a:rPr>
              <a:t>(Domain element 2,  Range element 2) </a:t>
            </a:r>
          </a:p>
          <a:p>
            <a:pPr algn="ctr">
              <a:lnSpc>
                <a:spcPct val="150000"/>
              </a:lnSpc>
            </a:pPr>
            <a:r>
              <a:rPr lang="en-US" sz="2000" dirty="0" smtClean="0">
                <a:latin typeface="Arial" pitchFamily="34" charset="0"/>
                <a:cs typeface="Arial" pitchFamily="34" charset="0"/>
              </a:rPr>
              <a:t>(Domain element 3,  Range element 3)</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546732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369108844"/>
              </p:ext>
            </p:extLst>
          </p:nvPr>
        </p:nvGraphicFramePr>
        <p:xfrm>
          <a:off x="2667000" y="914400"/>
          <a:ext cx="3911600" cy="3236913"/>
        </p:xfrm>
        <a:graphic>
          <a:graphicData uri="http://schemas.openxmlformats.org/presentationml/2006/ole">
            <mc:AlternateContent xmlns:mc="http://schemas.openxmlformats.org/markup-compatibility/2006">
              <mc:Choice xmlns:v="urn:schemas-microsoft-com:vml" Requires="v">
                <p:oleObj spid="_x0000_s695322" name="Equation" r:id="rId4" imgW="1688760" imgH="1396800" progId="Equation.DSMT4">
                  <p:embed/>
                </p:oleObj>
              </mc:Choice>
              <mc:Fallback>
                <p:oleObj name="Equation" r:id="rId4" imgW="1688760" imgH="1396800" progId="Equation.DSMT4">
                  <p:embed/>
                  <p:pic>
                    <p:nvPicPr>
                      <p:cNvPr id="0" name="Object 6"/>
                      <p:cNvPicPr>
                        <a:picLocks noChangeAspect="1" noChangeArrowheads="1"/>
                      </p:cNvPicPr>
                      <p:nvPr/>
                    </p:nvPicPr>
                    <p:blipFill>
                      <a:blip r:embed="rId5"/>
                      <a:srcRect/>
                      <a:stretch>
                        <a:fillRect/>
                      </a:stretch>
                    </p:blipFill>
                    <p:spPr bwMode="auto">
                      <a:xfrm>
                        <a:off x="2667000" y="914400"/>
                        <a:ext cx="39116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2667000" y="335526"/>
            <a:ext cx="1524000" cy="400110"/>
          </a:xfrm>
          <a:prstGeom prst="rect">
            <a:avLst/>
          </a:prstGeom>
          <a:noFill/>
        </p:spPr>
        <p:txBody>
          <a:bodyPr wrap="square" numCol="1" rtlCol="0">
            <a:spAutoFit/>
          </a:bodyPr>
          <a:lstStyle/>
          <a:p>
            <a:pPr algn="ctr"/>
            <a:r>
              <a:rPr lang="en-US" sz="2000" dirty="0" smtClean="0">
                <a:solidFill>
                  <a:schemeClr val="tx2">
                    <a:lumMod val="60000"/>
                    <a:lumOff val="40000"/>
                  </a:schemeClr>
                </a:solidFill>
                <a:latin typeface="Arial" pitchFamily="34" charset="0"/>
                <a:cs typeface="Arial" pitchFamily="34" charset="0"/>
              </a:rPr>
              <a:t>Domain</a:t>
            </a:r>
            <a:endParaRPr lang="en-US" sz="2000" dirty="0">
              <a:solidFill>
                <a:schemeClr val="tx2">
                  <a:lumMod val="60000"/>
                  <a:lumOff val="40000"/>
                </a:schemeClr>
              </a:solidFill>
              <a:latin typeface="Arial" pitchFamily="34" charset="0"/>
              <a:cs typeface="Arial" pitchFamily="34" charset="0"/>
            </a:endParaRPr>
          </a:p>
        </p:txBody>
      </p:sp>
      <p:sp>
        <p:nvSpPr>
          <p:cNvPr id="9" name="TextBox 8"/>
          <p:cNvSpPr txBox="1"/>
          <p:nvPr/>
        </p:nvSpPr>
        <p:spPr>
          <a:xfrm>
            <a:off x="4285593" y="360429"/>
            <a:ext cx="2115207" cy="400110"/>
          </a:xfrm>
          <a:prstGeom prst="rect">
            <a:avLst/>
          </a:prstGeom>
          <a:noFill/>
        </p:spPr>
        <p:txBody>
          <a:bodyPr wrap="square" numCol="1" rtlCol="0">
            <a:spAutoFit/>
          </a:bodyPr>
          <a:lstStyle/>
          <a:p>
            <a:pPr algn="ctr"/>
            <a:r>
              <a:rPr lang="en-US" sz="2000" dirty="0" smtClean="0">
                <a:solidFill>
                  <a:schemeClr val="accent2">
                    <a:lumMod val="75000"/>
                  </a:schemeClr>
                </a:solidFill>
                <a:latin typeface="Arial" pitchFamily="34" charset="0"/>
                <a:cs typeface="Arial" pitchFamily="34" charset="0"/>
              </a:rPr>
              <a:t>Range</a:t>
            </a:r>
            <a:endParaRPr lang="en-US" sz="2000" dirty="0">
              <a:solidFill>
                <a:schemeClr val="accent2">
                  <a:lumMod val="75000"/>
                </a:schemeClr>
              </a:solidFill>
              <a:latin typeface="Arial" pitchFamily="34" charset="0"/>
              <a:cs typeface="Arial" pitchFamily="34" charset="0"/>
            </a:endParaRPr>
          </a:p>
        </p:txBody>
      </p:sp>
      <p:sp>
        <p:nvSpPr>
          <p:cNvPr id="2" name="Footer Placeholder 1"/>
          <p:cNvSpPr>
            <a:spLocks noGrp="1"/>
          </p:cNvSpPr>
          <p:nvPr>
            <p:ph type="ftr" sz="quarter" idx="10"/>
          </p:nvPr>
        </p:nvSpPr>
        <p:spPr/>
        <p:txBody>
          <a:bodyPr/>
          <a:lstStyle/>
          <a:p>
            <a:r>
              <a:rPr lang="en-US" smtClean="0"/>
              <a:t>Copyright 2014 Scott Storla</a:t>
            </a:r>
            <a:endParaRPr lang="en-US"/>
          </a:p>
        </p:txBody>
      </p:sp>
      <p:sp>
        <p:nvSpPr>
          <p:cNvPr id="7" name="Rectangle 6"/>
          <p:cNvSpPr/>
          <p:nvPr/>
        </p:nvSpPr>
        <p:spPr>
          <a:xfrm>
            <a:off x="2754119" y="990600"/>
            <a:ext cx="1474981" cy="685800"/>
          </a:xfrm>
          <a:prstGeom prst="rect">
            <a:avLst/>
          </a:prstGeom>
          <a:noFill/>
          <a:ln w="28575">
            <a:solidFill>
              <a:schemeClr val="tx2">
                <a:lumMod val="40000"/>
                <a:lumOff val="6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11" name="Rectangle 10"/>
          <p:cNvSpPr/>
          <p:nvPr/>
        </p:nvSpPr>
        <p:spPr>
          <a:xfrm>
            <a:off x="4257675" y="990601"/>
            <a:ext cx="2266950" cy="685800"/>
          </a:xfrm>
          <a:prstGeom prst="rect">
            <a:avLst/>
          </a:prstGeom>
          <a:noFill/>
          <a:ln w="28575">
            <a:solidFill>
              <a:schemeClr val="accent2">
                <a:lumMod val="60000"/>
                <a:lumOff val="4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12" name="Rectangle 11"/>
          <p:cNvSpPr/>
          <p:nvPr/>
        </p:nvSpPr>
        <p:spPr>
          <a:xfrm>
            <a:off x="2754119" y="1685926"/>
            <a:ext cx="1474981" cy="2371724"/>
          </a:xfrm>
          <a:prstGeom prst="rect">
            <a:avLst/>
          </a:prstGeom>
          <a:noFill/>
          <a:ln w="28575">
            <a:solidFill>
              <a:schemeClr val="tx2">
                <a:lumMod val="40000"/>
                <a:lumOff val="6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13" name="Rectangle 12"/>
          <p:cNvSpPr/>
          <p:nvPr/>
        </p:nvSpPr>
        <p:spPr>
          <a:xfrm>
            <a:off x="4229100" y="1685926"/>
            <a:ext cx="2266950" cy="2371724"/>
          </a:xfrm>
          <a:prstGeom prst="rect">
            <a:avLst/>
          </a:prstGeom>
          <a:noFill/>
          <a:ln w="28575">
            <a:solidFill>
              <a:schemeClr val="accent2">
                <a:lumMod val="60000"/>
                <a:lumOff val="40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4" name="Right Arrow 3"/>
          <p:cNvSpPr/>
          <p:nvPr/>
        </p:nvSpPr>
        <p:spPr>
          <a:xfrm>
            <a:off x="3675993" y="1714501"/>
            <a:ext cx="1219200" cy="304800"/>
          </a:xfrm>
          <a:prstGeom prst="rightArrow">
            <a:avLst/>
          </a:prstGeom>
          <a:solidFill>
            <a:schemeClr val="bg1"/>
          </a:solidFill>
          <a:ln w="19050">
            <a:solidFill>
              <a:schemeClr val="tx1">
                <a:lumMod val="75000"/>
                <a:lumOff val="25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
        <p:nvSpPr>
          <p:cNvPr id="14" name="Right Arrow 13"/>
          <p:cNvSpPr/>
          <p:nvPr/>
        </p:nvSpPr>
        <p:spPr>
          <a:xfrm>
            <a:off x="3675993" y="2133600"/>
            <a:ext cx="1219200" cy="304800"/>
          </a:xfrm>
          <a:prstGeom prst="rightArrow">
            <a:avLst/>
          </a:prstGeom>
          <a:solidFill>
            <a:schemeClr val="bg1"/>
          </a:solidFill>
          <a:ln w="19050">
            <a:solidFill>
              <a:schemeClr val="tx1">
                <a:lumMod val="75000"/>
                <a:lumOff val="25000"/>
              </a:schemeClr>
            </a:solidFill>
          </a:ln>
        </p:spPr>
        <p:txBody>
          <a:bodyPr wrap="none" rtlCol="0" anchor="ctr">
            <a:noAutofit/>
          </a:bodyPr>
          <a:lstStyle/>
          <a:p>
            <a:pPr algn="ct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267285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1" grpId="0" animBg="1"/>
      <p:bldP spid="12" grpId="0" animBg="1"/>
      <p:bldP spid="13" grpId="0" animBg="1"/>
      <p:bldP spid="4"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0700" y="152400"/>
            <a:ext cx="5486400" cy="707886"/>
          </a:xfrm>
          <a:prstGeom prst="rect">
            <a:avLst/>
          </a:prstGeom>
          <a:noFill/>
        </p:spPr>
        <p:txBody>
          <a:bodyPr wrap="square" numCol="1" rtlCol="0">
            <a:spAutoFit/>
          </a:bodyPr>
          <a:lstStyle/>
          <a:p>
            <a:r>
              <a:rPr lang="en-US" sz="2000" dirty="0" smtClean="0">
                <a:latin typeface="Arial" pitchFamily="34" charset="0"/>
                <a:cs typeface="Arial" pitchFamily="34" charset="0"/>
              </a:rPr>
              <a:t>What will be the cost of one year of community college in 2016?</a:t>
            </a:r>
            <a:endParaRPr lang="en-US" sz="20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0" name="TextBox 9"/>
          <p:cNvSpPr txBox="1"/>
          <p:nvPr/>
        </p:nvSpPr>
        <p:spPr>
          <a:xfrm>
            <a:off x="1790700" y="1219200"/>
            <a:ext cx="5486400" cy="4401205"/>
          </a:xfrm>
          <a:prstGeom prst="rect">
            <a:avLst/>
          </a:prstGeom>
          <a:noFill/>
        </p:spPr>
        <p:txBody>
          <a:bodyPr wrap="square" numCol="1" rtlCol="0">
            <a:spAutoFit/>
          </a:bodyPr>
          <a:lstStyle/>
          <a:p>
            <a:pPr marL="457200"/>
            <a:r>
              <a:rPr lang="en-US" sz="2000" dirty="0" smtClean="0">
                <a:latin typeface="Arial" pitchFamily="34" charset="0"/>
                <a:cs typeface="Arial" pitchFamily="34" charset="0"/>
              </a:rPr>
              <a:t>Idea</a:t>
            </a:r>
          </a:p>
          <a:p>
            <a:pPr marL="457200"/>
            <a:endParaRPr lang="en-US" sz="2000" dirty="0" smtClean="0">
              <a:latin typeface="Arial" pitchFamily="34" charset="0"/>
              <a:cs typeface="Arial" pitchFamily="34" charset="0"/>
            </a:endParaRPr>
          </a:p>
          <a:p>
            <a:pPr marL="914400" indent="-457200">
              <a:buFont typeface="+mj-lt"/>
              <a:buAutoNum type="arabicPeriod"/>
            </a:pPr>
            <a:r>
              <a:rPr lang="en-US" sz="2000" dirty="0" smtClean="0">
                <a:latin typeface="Arial" pitchFamily="34" charset="0"/>
                <a:cs typeface="Arial" pitchFamily="34" charset="0"/>
              </a:rPr>
              <a:t>Gather data on past costs.</a:t>
            </a:r>
          </a:p>
          <a:p>
            <a:pPr marL="914400" indent="-457200">
              <a:buFont typeface="+mj-lt"/>
              <a:buAutoNum type="arabicPeriod"/>
            </a:pPr>
            <a:endParaRPr lang="en-US" sz="2000" dirty="0" smtClean="0">
              <a:latin typeface="Arial" pitchFamily="34" charset="0"/>
              <a:cs typeface="Arial" pitchFamily="34" charset="0"/>
            </a:endParaRPr>
          </a:p>
          <a:p>
            <a:pPr marL="914400" indent="-457200">
              <a:buFont typeface="+mj-lt"/>
              <a:buAutoNum type="arabicPeriod"/>
            </a:pPr>
            <a:r>
              <a:rPr lang="en-US" sz="2000" dirty="0" smtClean="0">
                <a:latin typeface="Arial" pitchFamily="34" charset="0"/>
                <a:cs typeface="Arial" pitchFamily="34" charset="0"/>
              </a:rPr>
              <a:t>Make a picture of the data to look for a pattern.</a:t>
            </a:r>
          </a:p>
          <a:p>
            <a:pPr marL="914400" indent="-457200">
              <a:buFont typeface="+mj-lt"/>
              <a:buAutoNum type="arabicPeriod"/>
            </a:pPr>
            <a:endParaRPr lang="en-US" sz="2000" dirty="0" smtClean="0">
              <a:latin typeface="Arial" pitchFamily="34" charset="0"/>
              <a:cs typeface="Arial" pitchFamily="34" charset="0"/>
            </a:endParaRPr>
          </a:p>
          <a:p>
            <a:pPr marL="914400" indent="-457200">
              <a:buFont typeface="+mj-lt"/>
              <a:buAutoNum type="arabicPeriod"/>
            </a:pPr>
            <a:r>
              <a:rPr lang="en-US" sz="2000" dirty="0" smtClean="0">
                <a:latin typeface="Arial" pitchFamily="34" charset="0"/>
                <a:cs typeface="Arial" pitchFamily="34" charset="0"/>
              </a:rPr>
              <a:t>If a pattern exists, describe the pattern using numbers, operations, grouping and variables.</a:t>
            </a:r>
          </a:p>
          <a:p>
            <a:pPr marL="914400" indent="-457200">
              <a:buFont typeface="+mj-lt"/>
              <a:buAutoNum type="arabicPeriod"/>
            </a:pPr>
            <a:endParaRPr lang="en-US" sz="2000" dirty="0" smtClean="0">
              <a:latin typeface="Arial" pitchFamily="34" charset="0"/>
              <a:cs typeface="Arial" pitchFamily="34" charset="0"/>
            </a:endParaRPr>
          </a:p>
          <a:p>
            <a:pPr marL="914400" indent="-457200">
              <a:buFont typeface="+mj-lt"/>
              <a:buAutoNum type="arabicPeriod"/>
            </a:pPr>
            <a:r>
              <a:rPr lang="en-US" sz="2000" dirty="0" smtClean="0">
                <a:latin typeface="Arial" pitchFamily="34" charset="0"/>
                <a:cs typeface="Arial" pitchFamily="34" charset="0"/>
              </a:rPr>
              <a:t>Predict the past or future using the result of step 3.</a:t>
            </a:r>
          </a:p>
          <a:p>
            <a:pPr marL="457200"/>
            <a:endParaRPr lang="en-US" sz="2000" dirty="0">
              <a:latin typeface="Arial" pitchFamily="34" charset="0"/>
              <a:cs typeface="Arial" pitchFamily="34" charset="0"/>
            </a:endParaRPr>
          </a:p>
        </p:txBody>
      </p:sp>
    </p:spTree>
    <p:extLst>
      <p:ext uri="{BB962C8B-B14F-4D97-AF65-F5344CB8AC3E}">
        <p14:creationId xmlns:p14="http://schemas.microsoft.com/office/powerpoint/2010/main" val="929308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12"/>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01229602"/>
              </p:ext>
            </p:extLst>
          </p:nvPr>
        </p:nvGraphicFramePr>
        <p:xfrm>
          <a:off x="3407978" y="228600"/>
          <a:ext cx="2514600" cy="3276600"/>
        </p:xfrm>
        <a:graphic>
          <a:graphicData uri="http://schemas.openxmlformats.org/drawingml/2006/table">
            <a:tbl>
              <a:tblPr/>
              <a:tblGrid>
                <a:gridCol w="935666"/>
                <a:gridCol w="1578934"/>
              </a:tblGrid>
              <a:tr h="273050">
                <a:tc>
                  <a:txBody>
                    <a:bodyPr/>
                    <a:lstStyle/>
                    <a:p>
                      <a:pPr algn="ctr" fontAlgn="b"/>
                      <a:r>
                        <a:rPr lang="en-US" sz="1400" b="0" i="0" u="none" strike="noStrike" dirty="0">
                          <a:solidFill>
                            <a:srgbClr val="000000"/>
                          </a:solidFill>
                          <a:effectLst/>
                          <a:latin typeface="Arial"/>
                        </a:rPr>
                        <a:t>Year since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U.S. T.V. sets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73050">
                <a:tc>
                  <a:txBody>
                    <a:bodyPr/>
                    <a:lstStyle/>
                    <a:p>
                      <a:pPr algn="ctr" fontAlgn="b"/>
                      <a:r>
                        <a:rPr lang="en-US" sz="1400" b="0" i="0" u="none" strike="noStrike" dirty="0">
                          <a:solidFill>
                            <a:srgbClr val="000000"/>
                          </a:solidFill>
                          <a:effectLst/>
                          <a:latin typeface="Arial"/>
                        </a:rPr>
                        <a:t>1949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(millions)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dirty="0" smtClean="0">
                          <a:solidFill>
                            <a:srgbClr val="000000"/>
                          </a:solidFill>
                          <a:effectLst/>
                          <a:latin typeface="Arial"/>
                        </a:rPr>
                        <a:t>0</a:t>
                      </a:r>
                      <a:endParaRPr lang="en-US" sz="1400" b="0" i="0" u="none" strike="noStrike" dirty="0">
                        <a:solidFill>
                          <a:srgbClr val="00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dirty="0">
                          <a:solidFill>
                            <a:srgbClr val="000000"/>
                          </a:solidFill>
                          <a:effectLst/>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dirty="0">
                          <a:solidFill>
                            <a:srgbClr val="000000"/>
                          </a:solidFill>
                          <a:effectLst/>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dirty="0">
                          <a:solidFill>
                            <a:srgbClr val="000000"/>
                          </a:solidFill>
                          <a:effectLst/>
                          <a:latin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dirty="0">
                          <a:solidFill>
                            <a:srgbClr val="000000"/>
                          </a:solidFill>
                          <a:effectLst/>
                          <a:latin typeface="Arial"/>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a:solidFill>
                            <a:srgbClr val="000000"/>
                          </a:solidFill>
                          <a:effectLst/>
                          <a:latin typeface="Arial"/>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dirty="0">
                          <a:solidFill>
                            <a:srgbClr val="000000"/>
                          </a:solidFill>
                          <a:effectLst/>
                          <a:latin typeface="Arial"/>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dirty="0">
                          <a:solidFill>
                            <a:srgbClr val="000000"/>
                          </a:solidFill>
                          <a:effectLst/>
                          <a:latin typeface="Arial"/>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dirty="0">
                          <a:solidFill>
                            <a:srgbClr val="000000"/>
                          </a:solidFill>
                          <a:effectLst/>
                          <a:latin typeface="Arial"/>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3050">
                <a:tc>
                  <a:txBody>
                    <a:bodyPr/>
                    <a:lstStyle/>
                    <a:p>
                      <a:pPr algn="ctr" fontAlgn="b"/>
                      <a:r>
                        <a:rPr lang="en-US" sz="1400" b="0" i="0" u="none" strike="noStrike">
                          <a:solidFill>
                            <a:srgbClr val="000000"/>
                          </a:solidFill>
                          <a:effectLst/>
                          <a:latin typeface="Arial"/>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a:off x="1600199" y="3733800"/>
            <a:ext cx="6130159" cy="2246769"/>
          </a:xfrm>
          <a:prstGeom prst="rect">
            <a:avLst/>
          </a:prstGeom>
        </p:spPr>
        <p:txBody>
          <a:bodyPr wrap="square">
            <a:spAutoFit/>
          </a:bodyPr>
          <a:lstStyle/>
          <a:p>
            <a:pPr marL="457200" indent="-457200">
              <a:lnSpc>
                <a:spcPct val="150000"/>
              </a:lnSpc>
              <a:buAutoNum type="arabicPeriod"/>
            </a:pPr>
            <a:r>
              <a:rPr lang="en-US" dirty="0" smtClean="0">
                <a:latin typeface="Arial" pitchFamily="34" charset="0"/>
                <a:cs typeface="Arial" pitchFamily="34" charset="0"/>
              </a:rPr>
              <a:t>Describe the domain and the range.</a:t>
            </a:r>
          </a:p>
          <a:p>
            <a:pPr marL="457200" indent="-457200">
              <a:lnSpc>
                <a:spcPct val="150000"/>
              </a:lnSpc>
              <a:buAutoNum type="arabicPeriod"/>
            </a:pPr>
            <a:r>
              <a:rPr lang="en-US" dirty="0" smtClean="0">
                <a:latin typeface="Arial" pitchFamily="34" charset="0"/>
                <a:cs typeface="Arial" pitchFamily="34" charset="0"/>
              </a:rPr>
              <a:t>Estimate the number of TV's in 1980.</a:t>
            </a:r>
          </a:p>
          <a:p>
            <a:pPr marL="457200" indent="-457200">
              <a:lnSpc>
                <a:spcPct val="150000"/>
              </a:lnSpc>
              <a:spcAft>
                <a:spcPts val="600"/>
              </a:spcAft>
              <a:buAutoNum type="arabicPeriod"/>
            </a:pPr>
            <a:r>
              <a:rPr lang="en-US" dirty="0" smtClean="0">
                <a:latin typeface="Arial" pitchFamily="34" charset="0"/>
                <a:cs typeface="Arial" pitchFamily="34" charset="0"/>
              </a:rPr>
              <a:t>Estimate the first year there were 112,000,000 TV's.</a:t>
            </a:r>
          </a:p>
          <a:p>
            <a:pPr marL="457200" indent="-457200">
              <a:buAutoNum type="arabicPeriod"/>
            </a:pPr>
            <a:r>
              <a:rPr lang="en-US" dirty="0" smtClean="0">
                <a:latin typeface="Arial" pitchFamily="34" charset="0"/>
                <a:cs typeface="Arial" pitchFamily="34" charset="0"/>
              </a:rPr>
              <a:t>Try to use the increase in TV sets between 1960 and 1970 to estimate the increase in sets </a:t>
            </a:r>
            <a:r>
              <a:rPr lang="en-US" b="1" dirty="0" smtClean="0">
                <a:latin typeface="Arial" pitchFamily="34" charset="0"/>
                <a:cs typeface="Arial" pitchFamily="34" charset="0"/>
              </a:rPr>
              <a:t>per year</a:t>
            </a:r>
            <a:r>
              <a:rPr lang="en-US" dirty="0" smtClean="0">
                <a:latin typeface="Arial" pitchFamily="34" charset="0"/>
                <a:cs typeface="Arial" pitchFamily="34" charset="0"/>
              </a:rPr>
              <a:t> between 1960 and 1970.</a:t>
            </a:r>
          </a:p>
        </p:txBody>
      </p:sp>
    </p:spTree>
    <p:extLst>
      <p:ext uri="{BB962C8B-B14F-4D97-AF65-F5344CB8AC3E}">
        <p14:creationId xmlns:p14="http://schemas.microsoft.com/office/powerpoint/2010/main" val="1408250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12"/>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557836035"/>
              </p:ext>
            </p:extLst>
          </p:nvPr>
        </p:nvGraphicFramePr>
        <p:xfrm>
          <a:off x="3200400" y="152400"/>
          <a:ext cx="2971800" cy="2743204"/>
        </p:xfrm>
        <a:graphic>
          <a:graphicData uri="http://schemas.openxmlformats.org/drawingml/2006/table">
            <a:tbl>
              <a:tblPr/>
              <a:tblGrid>
                <a:gridCol w="1422981"/>
                <a:gridCol w="1548819"/>
              </a:tblGrid>
              <a:tr h="302647">
                <a:tc>
                  <a:txBody>
                    <a:bodyPr/>
                    <a:lstStyle/>
                    <a:p>
                      <a:pPr algn="ctr" fontAlgn="b"/>
                      <a:r>
                        <a:rPr lang="en-US" sz="1400" b="0" i="0" u="none" strike="noStrike" dirty="0">
                          <a:solidFill>
                            <a:srgbClr val="000000"/>
                          </a:solidFill>
                          <a:effectLst/>
                          <a:latin typeface="Arial"/>
                        </a:rPr>
                        <a:t>Year since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Number of pieces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71173">
                <a:tc>
                  <a:txBody>
                    <a:bodyPr/>
                    <a:lstStyle/>
                    <a:p>
                      <a:pPr algn="ctr" fontAlgn="b"/>
                      <a:r>
                        <a:rPr lang="en-US" sz="1400" b="0" i="0" u="none" strike="noStrike" dirty="0">
                          <a:solidFill>
                            <a:srgbClr val="000000"/>
                          </a:solidFill>
                          <a:effectLst/>
                          <a:latin typeface="Arial"/>
                        </a:rPr>
                        <a:t>2003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of malware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173">
                <a:tc>
                  <a:txBody>
                    <a:bodyPr/>
                    <a:lstStyle/>
                    <a:p>
                      <a:pPr algn="ctr" fontAlgn="b"/>
                      <a:r>
                        <a:rPr lang="en-US" sz="1400" b="0" i="0" u="none" strike="noStrike" dirty="0">
                          <a:solidFill>
                            <a:srgbClr val="000000"/>
                          </a:solidFill>
                          <a:effectLst/>
                          <a:latin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1,288,738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173">
                <a:tc>
                  <a:txBody>
                    <a:bodyPr/>
                    <a:lstStyle/>
                    <a:p>
                      <a:pPr algn="ctr" fontAlgn="b"/>
                      <a:r>
                        <a:rPr lang="en-US" sz="1400" b="0" i="0" u="none" strike="noStrike" dirty="0">
                          <a:solidFill>
                            <a:srgbClr val="000000"/>
                          </a:solidFill>
                          <a:effectLst/>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1,431,140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173">
                <a:tc>
                  <a:txBody>
                    <a:bodyPr/>
                    <a:lstStyle/>
                    <a:p>
                      <a:pPr algn="ctr" fontAlgn="b"/>
                      <a:r>
                        <a:rPr lang="en-US" sz="1400" b="0" i="0" u="none" strike="noStrike">
                          <a:solidFill>
                            <a:srgbClr val="000000"/>
                          </a:solidFill>
                          <a:effectLst/>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1,764,947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173">
                <a:tc>
                  <a:txBody>
                    <a:bodyPr/>
                    <a:lstStyle/>
                    <a:p>
                      <a:pPr algn="ctr" fontAlgn="b"/>
                      <a:r>
                        <a:rPr lang="en-US" sz="1400" b="0" i="0" u="none" strike="noStrike">
                          <a:solidFill>
                            <a:srgbClr val="000000"/>
                          </a:solidFill>
                          <a:effectLst/>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2,787,844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173">
                <a:tc>
                  <a:txBody>
                    <a:bodyPr/>
                    <a:lstStyle/>
                    <a:p>
                      <a:pPr algn="ctr" fontAlgn="b"/>
                      <a:r>
                        <a:rPr lang="en-US" sz="1400" b="0" i="0" u="none" strike="noStrike">
                          <a:solidFill>
                            <a:srgbClr val="000000"/>
                          </a:solidFill>
                          <a:effectLst/>
                          <a:latin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8,705,343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173">
                <a:tc>
                  <a:txBody>
                    <a:bodyPr/>
                    <a:lstStyle/>
                    <a:p>
                      <a:pPr algn="ctr" fontAlgn="b"/>
                      <a:r>
                        <a:rPr lang="en-US" sz="1400" b="0" i="0" u="none" strike="noStrike" dirty="0">
                          <a:solidFill>
                            <a:srgbClr val="000000"/>
                          </a:solidFill>
                          <a:effectLst/>
                          <a:latin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17,084,275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173">
                <a:tc>
                  <a:txBody>
                    <a:bodyPr/>
                    <a:lstStyle/>
                    <a:p>
                      <a:pPr algn="ctr" fontAlgn="b"/>
                      <a:r>
                        <a:rPr lang="en-US" sz="1400" b="0" i="0" u="none" strike="noStrike">
                          <a:solidFill>
                            <a:srgbClr val="000000"/>
                          </a:solidFill>
                          <a:effectLst/>
                          <a:latin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29,481,109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173">
                <a:tc>
                  <a:txBody>
                    <a:bodyPr/>
                    <a:lstStyle/>
                    <a:p>
                      <a:pPr algn="ctr" fontAlgn="b"/>
                      <a:r>
                        <a:rPr lang="en-US" sz="1400" b="0" i="0" u="none" strike="noStrike">
                          <a:solidFill>
                            <a:srgbClr val="000000"/>
                          </a:solidFill>
                          <a:effectLst/>
                          <a:latin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49,295,341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1270766" y="3200400"/>
            <a:ext cx="6705600" cy="2108269"/>
          </a:xfrm>
          <a:prstGeom prst="rect">
            <a:avLst/>
          </a:prstGeom>
        </p:spPr>
        <p:txBody>
          <a:bodyPr wrap="square">
            <a:spAutoFit/>
          </a:bodyPr>
          <a:lstStyle/>
          <a:p>
            <a:pPr marL="457200" indent="-457200">
              <a:lnSpc>
                <a:spcPct val="150000"/>
              </a:lnSpc>
              <a:spcAft>
                <a:spcPts val="300"/>
              </a:spcAft>
              <a:buAutoNum type="arabicPeriod"/>
            </a:pPr>
            <a:r>
              <a:rPr lang="en-US" dirty="0" smtClean="0">
                <a:latin typeface="Arial" pitchFamily="34" charset="0"/>
                <a:cs typeface="Arial" pitchFamily="34" charset="0"/>
              </a:rPr>
              <a:t>Describe the domain and the range.</a:t>
            </a:r>
          </a:p>
          <a:p>
            <a:pPr marL="457200" indent="-457200">
              <a:buAutoNum type="arabicPeriod"/>
            </a:pPr>
            <a:r>
              <a:rPr lang="en-US" dirty="0" smtClean="0">
                <a:latin typeface="Arial" pitchFamily="34" charset="0"/>
                <a:cs typeface="Arial" pitchFamily="34" charset="0"/>
              </a:rPr>
              <a:t>Estimate the first year there was twice as many pieces of malware as there was in 2004.</a:t>
            </a:r>
          </a:p>
          <a:p>
            <a:pPr marL="457200" indent="-457200">
              <a:lnSpc>
                <a:spcPct val="150000"/>
              </a:lnSpc>
              <a:spcAft>
                <a:spcPts val="300"/>
              </a:spcAft>
              <a:buAutoNum type="arabicPeriod"/>
            </a:pPr>
            <a:r>
              <a:rPr lang="en-US" dirty="0" smtClean="0">
                <a:latin typeface="Arial" pitchFamily="34" charset="0"/>
                <a:cs typeface="Arial" pitchFamily="34" charset="0"/>
              </a:rPr>
              <a:t>How many pieces of malware was there in 2008?</a:t>
            </a:r>
          </a:p>
          <a:p>
            <a:pPr marL="457200" indent="-457200">
              <a:buAutoNum type="arabicPeriod"/>
            </a:pPr>
            <a:r>
              <a:rPr lang="en-US" dirty="0" smtClean="0">
                <a:latin typeface="Arial" pitchFamily="34" charset="0"/>
                <a:cs typeface="Arial" pitchFamily="34" charset="0"/>
              </a:rPr>
              <a:t>Compare the increase in malware between 2005-2006 to the increase between 2009-2010.</a:t>
            </a:r>
          </a:p>
        </p:txBody>
      </p:sp>
    </p:spTree>
    <p:extLst>
      <p:ext uri="{BB962C8B-B14F-4D97-AF65-F5344CB8AC3E}">
        <p14:creationId xmlns:p14="http://schemas.microsoft.com/office/powerpoint/2010/main" val="616199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12"/>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181070455"/>
              </p:ext>
            </p:extLst>
          </p:nvPr>
        </p:nvGraphicFramePr>
        <p:xfrm>
          <a:off x="2975741" y="207242"/>
          <a:ext cx="2586859" cy="3755152"/>
        </p:xfrm>
        <a:graphic>
          <a:graphicData uri="http://schemas.openxmlformats.org/drawingml/2006/table">
            <a:tbl>
              <a:tblPr/>
              <a:tblGrid>
                <a:gridCol w="1079732"/>
                <a:gridCol w="1507127"/>
              </a:tblGrid>
              <a:tr h="234697">
                <a:tc>
                  <a:txBody>
                    <a:bodyPr/>
                    <a:lstStyle/>
                    <a:p>
                      <a:pPr algn="ctr" fontAlgn="b"/>
                      <a:r>
                        <a:rPr lang="en-US" sz="1400" b="0" i="0" u="none" strike="noStrike" dirty="0">
                          <a:solidFill>
                            <a:srgbClr val="000000"/>
                          </a:solidFill>
                          <a:effectLst/>
                          <a:latin typeface="Arial"/>
                        </a:rPr>
                        <a:t>Year since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Arial"/>
                        </a:rPr>
                        <a:t>Chickenpox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34697">
                <a:tc>
                  <a:txBody>
                    <a:bodyPr/>
                    <a:lstStyle/>
                    <a:p>
                      <a:pPr algn="ctr" fontAlgn="b"/>
                      <a:r>
                        <a:rPr lang="en-US" sz="1400" b="0" i="0" u="none" strike="noStrike" dirty="0">
                          <a:solidFill>
                            <a:srgbClr val="000000"/>
                          </a:solidFill>
                          <a:effectLst/>
                          <a:latin typeface="Arial"/>
                        </a:rPr>
                        <a:t>1982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cases (1000's)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dirty="0">
                          <a:solidFill>
                            <a:srgbClr val="00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168.8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dirty="0">
                          <a:solidFill>
                            <a:srgbClr val="000000"/>
                          </a:solidFill>
                          <a:effectLst/>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175.4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dirty="0">
                          <a:solidFill>
                            <a:srgbClr val="000000"/>
                          </a:solidFill>
                          <a:effectLst/>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153.8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142.4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97">
                <a:tc>
                  <a:txBody>
                    <a:bodyPr/>
                    <a:lstStyle/>
                    <a:p>
                      <a:pPr algn="ctr" fontAlgn="b"/>
                      <a:r>
                        <a:rPr lang="en-US" sz="1400" b="0" i="0" u="none" strike="noStrike">
                          <a:solidFill>
                            <a:srgbClr val="000000"/>
                          </a:solidFill>
                          <a:effectLst/>
                          <a:latin typeface="Arial"/>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242191" y="4181199"/>
            <a:ext cx="6705600" cy="1921039"/>
          </a:xfrm>
          <a:prstGeom prst="rect">
            <a:avLst/>
          </a:prstGeom>
        </p:spPr>
        <p:txBody>
          <a:bodyPr wrap="square">
            <a:spAutoFit/>
          </a:bodyPr>
          <a:lstStyle/>
          <a:p>
            <a:pPr marL="457200" indent="-457200">
              <a:lnSpc>
                <a:spcPct val="150000"/>
              </a:lnSpc>
              <a:buAutoNum type="arabicPeriod"/>
            </a:pPr>
            <a:r>
              <a:rPr lang="en-US" dirty="0" smtClean="0">
                <a:latin typeface="Arial" pitchFamily="34" charset="0"/>
                <a:cs typeface="Arial" pitchFamily="34" charset="0"/>
              </a:rPr>
              <a:t>Describe the domain and the range.</a:t>
            </a:r>
          </a:p>
          <a:p>
            <a:pPr marL="457200" indent="-457200">
              <a:lnSpc>
                <a:spcPct val="150000"/>
              </a:lnSpc>
              <a:spcAft>
                <a:spcPts val="500"/>
              </a:spcAft>
              <a:buAutoNum type="arabicPeriod"/>
            </a:pPr>
            <a:r>
              <a:rPr lang="en-US" dirty="0" smtClean="0">
                <a:latin typeface="Arial" pitchFamily="34" charset="0"/>
                <a:cs typeface="Arial" pitchFamily="34" charset="0"/>
              </a:rPr>
              <a:t>Estimate the number of cases in 2004.</a:t>
            </a:r>
          </a:p>
          <a:p>
            <a:pPr marL="457200" indent="-457200">
              <a:spcAft>
                <a:spcPts val="800"/>
              </a:spcAft>
              <a:buAutoNum type="arabicPeriod"/>
            </a:pPr>
            <a:r>
              <a:rPr lang="en-US" dirty="0" smtClean="0">
                <a:latin typeface="Arial" pitchFamily="34" charset="0"/>
                <a:cs typeface="Arial" pitchFamily="34" charset="0"/>
              </a:rPr>
              <a:t>When did the number of cases first return to the 1982 level?</a:t>
            </a:r>
          </a:p>
          <a:p>
            <a:pPr marL="457200" indent="-457200">
              <a:buAutoNum type="arabicPeriod"/>
            </a:pPr>
            <a:r>
              <a:rPr lang="en-US" dirty="0" smtClean="0">
                <a:latin typeface="Arial" pitchFamily="34" charset="0"/>
                <a:cs typeface="Arial" pitchFamily="34" charset="0"/>
              </a:rPr>
              <a:t>What year did the number of cases peak and how many cases were there that year?</a:t>
            </a:r>
          </a:p>
        </p:txBody>
      </p:sp>
    </p:spTree>
    <p:extLst>
      <p:ext uri="{BB962C8B-B14F-4D97-AF65-F5344CB8AC3E}">
        <p14:creationId xmlns:p14="http://schemas.microsoft.com/office/powerpoint/2010/main" val="2325262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828801"/>
            <a:ext cx="7315200" cy="1066800"/>
          </a:xfrm>
          <a:prstGeom prst="rect">
            <a:avLst/>
          </a:prstGeom>
        </p:spPr>
        <p:txBody>
          <a:bodyPr>
            <a:normAutofit/>
          </a:bodyPr>
          <a:lstStyle/>
          <a:p>
            <a:r>
              <a:rPr lang="en-US" sz="2800" dirty="0" smtClean="0">
                <a:latin typeface="Arial" pitchFamily="34" charset="0"/>
                <a:cs typeface="Arial" pitchFamily="34" charset="0"/>
              </a:rPr>
              <a:t>Describing a data table</a:t>
            </a:r>
            <a:endParaRPr lang="en-US" sz="28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Tree>
    <p:extLst>
      <p:ext uri="{BB962C8B-B14F-4D97-AF65-F5344CB8AC3E}">
        <p14:creationId xmlns:p14="http://schemas.microsoft.com/office/powerpoint/2010/main" val="4340372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828801"/>
            <a:ext cx="7315200" cy="1066800"/>
          </a:xfrm>
          <a:prstGeom prst="rect">
            <a:avLst/>
          </a:prstGeom>
        </p:spPr>
        <p:txBody>
          <a:bodyPr>
            <a:normAutofit/>
          </a:bodyPr>
          <a:lstStyle/>
          <a:p>
            <a:r>
              <a:rPr lang="en-US" sz="2800" dirty="0" smtClean="0">
                <a:latin typeface="Arial" pitchFamily="34" charset="0"/>
                <a:cs typeface="Arial" pitchFamily="34" charset="0"/>
              </a:rPr>
              <a:t>Graphing a data table</a:t>
            </a:r>
            <a:endParaRPr lang="en-US" sz="28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Tree>
    <p:extLst>
      <p:ext uri="{BB962C8B-B14F-4D97-AF65-F5344CB8AC3E}">
        <p14:creationId xmlns:p14="http://schemas.microsoft.com/office/powerpoint/2010/main" val="325851439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9" name="Straight Arrow Connector 18"/>
          <p:cNvCxnSpPr/>
          <p:nvPr/>
        </p:nvCxnSpPr>
        <p:spPr>
          <a:xfrm>
            <a:off x="4543968" y="229201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1826557557"/>
              </p:ext>
            </p:extLst>
          </p:nvPr>
        </p:nvGraphicFramePr>
        <p:xfrm>
          <a:off x="1295400" y="2817234"/>
          <a:ext cx="1882775" cy="383166"/>
        </p:xfrm>
        <a:graphic>
          <a:graphicData uri="http://schemas.openxmlformats.org/presentationml/2006/ole">
            <mc:AlternateContent xmlns:mc="http://schemas.openxmlformats.org/markup-compatibility/2006">
              <mc:Choice xmlns:v="urn:schemas-microsoft-com:vml" Requires="v">
                <p:oleObj spid="_x0000_s685110" name="Equation" r:id="rId4" imgW="812520" imgH="164880" progId="Equation.DSMT4">
                  <p:embed/>
                </p:oleObj>
              </mc:Choice>
              <mc:Fallback>
                <p:oleObj name="Equation" r:id="rId4" imgW="812520" imgH="164880" progId="Equation.DSMT4">
                  <p:embed/>
                  <p:pic>
                    <p:nvPicPr>
                      <p:cNvPr id="0" name=""/>
                      <p:cNvPicPr>
                        <a:picLocks noChangeAspect="1" noChangeArrowheads="1"/>
                      </p:cNvPicPr>
                      <p:nvPr/>
                    </p:nvPicPr>
                    <p:blipFill>
                      <a:blip r:embed="rId5"/>
                      <a:srcRect/>
                      <a:stretch>
                        <a:fillRect/>
                      </a:stretch>
                    </p:blipFill>
                    <p:spPr bwMode="auto">
                      <a:xfrm>
                        <a:off x="1295400" y="2817234"/>
                        <a:ext cx="1882775" cy="383166"/>
                      </a:xfrm>
                      <a:prstGeom prst="rect">
                        <a:avLst/>
                      </a:prstGeom>
                      <a:noFill/>
                      <a:ln>
                        <a:noFill/>
                      </a:ln>
                    </p:spPr>
                  </p:pic>
                </p:oleObj>
              </mc:Fallback>
            </mc:AlternateContent>
          </a:graphicData>
        </a:graphic>
      </p:graphicFrame>
      <p:sp>
        <p:nvSpPr>
          <p:cNvPr id="16" name="TextBox 15"/>
          <p:cNvSpPr txBox="1"/>
          <p:nvPr/>
        </p:nvSpPr>
        <p:spPr>
          <a:xfrm>
            <a:off x="3207026" y="3645567"/>
            <a:ext cx="2729949" cy="850233"/>
          </a:xfrm>
          <a:prstGeom prst="rect">
            <a:avLst/>
          </a:prstGeom>
          <a:noFill/>
        </p:spPr>
        <p:txBody>
          <a:bodyPr wrap="square" rtlCol="0">
            <a:spAutoFit/>
          </a:bodyPr>
          <a:lstStyle/>
          <a:p>
            <a:pPr algn="ctr"/>
            <a:r>
              <a:rPr lang="en-US" sz="2800" dirty="0" smtClean="0">
                <a:latin typeface="Arial" pitchFamily="34" charset="0"/>
                <a:cs typeface="Arial" pitchFamily="34" charset="0"/>
              </a:rPr>
              <a:t>Graph</a:t>
            </a:r>
          </a:p>
        </p:txBody>
      </p:sp>
      <p:cxnSp>
        <p:nvCxnSpPr>
          <p:cNvPr id="8" name="Straight Arrow Connector 7"/>
          <p:cNvCxnSpPr/>
          <p:nvPr/>
        </p:nvCxnSpPr>
        <p:spPr>
          <a:xfrm flipV="1">
            <a:off x="3377647" y="2292018"/>
            <a:ext cx="1194352" cy="689306"/>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529344" y="2998050"/>
            <a:ext cx="1194352" cy="68931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49616" y="298132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29344" y="2997868"/>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538427" y="2353019"/>
            <a:ext cx="9198" cy="1308434"/>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48269" y="2990352"/>
            <a:ext cx="1962150" cy="7698"/>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49641" y="903238"/>
            <a:ext cx="2393959" cy="1154162"/>
          </a:xfrm>
          <a:prstGeom prst="rect">
            <a:avLst/>
          </a:prstGeom>
        </p:spPr>
        <p:txBody>
          <a:bodyPr wrap="square">
            <a:spAutoFit/>
          </a:bodyPr>
          <a:lstStyle/>
          <a:p>
            <a:pPr>
              <a:lnSpc>
                <a:spcPct val="115000"/>
              </a:lnSpc>
            </a:pPr>
            <a:r>
              <a:rPr lang="en-US" sz="2000" dirty="0" smtClean="0">
                <a:latin typeface="Arial" pitchFamily="34" charset="0"/>
                <a:ea typeface="Calibri"/>
                <a:cs typeface="Arial" pitchFamily="34" charset="0"/>
              </a:rPr>
              <a:t>I’d like to predict the cost of college given the year.</a:t>
            </a:r>
            <a:endParaRPr lang="en-US" sz="2000" dirty="0">
              <a:latin typeface="Arial" pitchFamily="34" charset="0"/>
              <a:ea typeface="Calibri"/>
              <a:cs typeface="Arial" pitchFamily="34" charset="0"/>
            </a:endParaRPr>
          </a:p>
        </p:txBody>
      </p:sp>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768798"/>
            <a:ext cx="2463470" cy="267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647" y="3708199"/>
            <a:ext cx="3349353" cy="271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r>
              <a:rPr lang="en-US" smtClean="0"/>
              <a:t>Copyright 2014 Scott Storla</a:t>
            </a:r>
            <a:endParaRPr lang="en-US"/>
          </a:p>
        </p:txBody>
      </p:sp>
      <p:sp>
        <p:nvSpPr>
          <p:cNvPr id="15" name="Title 1"/>
          <p:cNvSpPr txBox="1">
            <a:spLocks/>
          </p:cNvSpPr>
          <p:nvPr/>
        </p:nvSpPr>
        <p:spPr>
          <a:xfrm>
            <a:off x="942975" y="152400"/>
            <a:ext cx="73152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Arial" pitchFamily="34" charset="0"/>
                <a:cs typeface="Arial" pitchFamily="34" charset="0"/>
              </a:rPr>
              <a:t>Graphing a data table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347784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52400"/>
            <a:ext cx="7772400" cy="990600"/>
          </a:xfrm>
          <a:prstGeom prst="rect">
            <a:avLst/>
          </a:prstGeom>
        </p:spPr>
        <p:txBody>
          <a:bodyPr>
            <a:normAutofit/>
          </a:bodyPr>
          <a:lstStyle/>
          <a:p>
            <a:r>
              <a:rPr lang="en-US" sz="3200" dirty="0" smtClean="0"/>
              <a:t>There are four quadrants</a:t>
            </a:r>
            <a:endParaRPr lang="en-US" sz="3200" dirty="0"/>
          </a:p>
        </p:txBody>
      </p:sp>
      <p:sp>
        <p:nvSpPr>
          <p:cNvPr id="7" name="Footer Placeholder 6"/>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636930" name="Picture 2"/>
          <p:cNvPicPr>
            <a:picLocks noChangeAspect="1" noChangeArrowheads="1"/>
          </p:cNvPicPr>
          <p:nvPr/>
        </p:nvPicPr>
        <p:blipFill>
          <a:blip r:embed="rId3" cstate="print"/>
          <a:srcRect/>
          <a:stretch>
            <a:fillRect/>
          </a:stretch>
        </p:blipFill>
        <p:spPr bwMode="auto">
          <a:xfrm>
            <a:off x="1828800" y="1295400"/>
            <a:ext cx="5743575" cy="4552950"/>
          </a:xfrm>
          <a:prstGeom prst="rect">
            <a:avLst/>
          </a:prstGeom>
          <a:noFill/>
          <a:ln w="9525">
            <a:noFill/>
            <a:miter lim="800000"/>
            <a:headEnd/>
            <a:tailEnd/>
          </a:ln>
        </p:spPr>
      </p:pic>
    </p:spTree>
    <p:extLst>
      <p:ext uri="{BB962C8B-B14F-4D97-AF65-F5344CB8AC3E}">
        <p14:creationId xmlns:p14="http://schemas.microsoft.com/office/powerpoint/2010/main" val="8253436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52400"/>
            <a:ext cx="7772400" cy="990600"/>
          </a:xfrm>
          <a:prstGeom prst="rect">
            <a:avLst/>
          </a:prstGeom>
        </p:spPr>
        <p:txBody>
          <a:bodyPr>
            <a:normAutofit/>
          </a:bodyPr>
          <a:lstStyle/>
          <a:p>
            <a:r>
              <a:rPr lang="en-US" sz="3200" dirty="0" smtClean="0"/>
              <a:t>We number them counterclockwise</a:t>
            </a:r>
            <a:endParaRPr lang="en-US" sz="3200" dirty="0"/>
          </a:p>
        </p:txBody>
      </p:sp>
      <p:sp>
        <p:nvSpPr>
          <p:cNvPr id="7" name="Footer Placeholder 6"/>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636930" name="Picture 2"/>
          <p:cNvPicPr>
            <a:picLocks noChangeAspect="1" noChangeArrowheads="1"/>
          </p:cNvPicPr>
          <p:nvPr/>
        </p:nvPicPr>
        <p:blipFill>
          <a:blip r:embed="rId3" cstate="print"/>
          <a:srcRect/>
          <a:stretch>
            <a:fillRect/>
          </a:stretch>
        </p:blipFill>
        <p:spPr bwMode="auto">
          <a:xfrm>
            <a:off x="1828800" y="1295400"/>
            <a:ext cx="5743575" cy="4552950"/>
          </a:xfrm>
          <a:prstGeom prst="rect">
            <a:avLst/>
          </a:prstGeom>
          <a:noFill/>
          <a:ln w="9525">
            <a:noFill/>
            <a:miter lim="800000"/>
            <a:headEnd/>
            <a:tailEnd/>
          </a:ln>
        </p:spPr>
      </p:pic>
      <p:sp>
        <p:nvSpPr>
          <p:cNvPr id="4" name="Circular Arrow 3"/>
          <p:cNvSpPr/>
          <p:nvPr/>
        </p:nvSpPr>
        <p:spPr>
          <a:xfrm rot="11364444" flipH="1">
            <a:off x="2991915" y="1942819"/>
            <a:ext cx="3429000" cy="3287214"/>
          </a:xfrm>
          <a:prstGeom prst="circularArrow">
            <a:avLst>
              <a:gd name="adj1" fmla="val 12500"/>
              <a:gd name="adj2" fmla="val 1058708"/>
              <a:gd name="adj3" fmla="val 20457681"/>
              <a:gd name="adj4" fmla="val 2203429"/>
              <a:gd name="adj5" fmla="val 125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9964585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52400"/>
            <a:ext cx="7772400" cy="990600"/>
          </a:xfrm>
          <a:prstGeom prst="rect">
            <a:avLst/>
          </a:prstGeom>
        </p:spPr>
        <p:txBody>
          <a:bodyPr>
            <a:normAutofit/>
          </a:bodyPr>
          <a:lstStyle/>
          <a:p>
            <a:r>
              <a:rPr lang="en-US" sz="3200" dirty="0" smtClean="0"/>
              <a:t>Using numbers one through four</a:t>
            </a:r>
            <a:endParaRPr lang="en-US" sz="3200" dirty="0"/>
          </a:p>
        </p:txBody>
      </p:sp>
      <p:sp>
        <p:nvSpPr>
          <p:cNvPr id="7" name="Footer Placeholder 6"/>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636930" name="Picture 2"/>
          <p:cNvPicPr>
            <a:picLocks noChangeAspect="1" noChangeArrowheads="1"/>
          </p:cNvPicPr>
          <p:nvPr/>
        </p:nvPicPr>
        <p:blipFill>
          <a:blip r:embed="rId3" cstate="print"/>
          <a:srcRect/>
          <a:stretch>
            <a:fillRect/>
          </a:stretch>
        </p:blipFill>
        <p:spPr bwMode="auto">
          <a:xfrm>
            <a:off x="1828800" y="1295400"/>
            <a:ext cx="5743575" cy="4552950"/>
          </a:xfrm>
          <a:prstGeom prst="rect">
            <a:avLst/>
          </a:prstGeom>
          <a:noFill/>
          <a:ln w="9525">
            <a:noFill/>
            <a:miter lim="800000"/>
            <a:headEnd/>
            <a:tailEnd/>
          </a:ln>
        </p:spPr>
      </p:pic>
      <p:sp>
        <p:nvSpPr>
          <p:cNvPr id="3" name="TextBox 2"/>
          <p:cNvSpPr txBox="1"/>
          <p:nvPr/>
        </p:nvSpPr>
        <p:spPr>
          <a:xfrm>
            <a:off x="5562600" y="1981200"/>
            <a:ext cx="762000" cy="1015663"/>
          </a:xfrm>
          <a:prstGeom prst="rect">
            <a:avLst/>
          </a:prstGeom>
          <a:solidFill>
            <a:schemeClr val="bg1"/>
          </a:solidFill>
        </p:spPr>
        <p:txBody>
          <a:bodyPr wrap="square" rtlCol="0">
            <a:spAutoFit/>
          </a:bodyPr>
          <a:lstStyle/>
          <a:p>
            <a:pPr algn="ctr"/>
            <a:r>
              <a:rPr lang="en-US" sz="6000" dirty="0" smtClean="0"/>
              <a:t>1</a:t>
            </a:r>
            <a:endParaRPr lang="en-US" sz="6000" dirty="0"/>
          </a:p>
        </p:txBody>
      </p:sp>
      <p:sp>
        <p:nvSpPr>
          <p:cNvPr id="8" name="TextBox 7"/>
          <p:cNvSpPr txBox="1"/>
          <p:nvPr/>
        </p:nvSpPr>
        <p:spPr>
          <a:xfrm>
            <a:off x="2743200" y="1981200"/>
            <a:ext cx="762000" cy="1015663"/>
          </a:xfrm>
          <a:prstGeom prst="rect">
            <a:avLst/>
          </a:prstGeom>
          <a:solidFill>
            <a:schemeClr val="bg1"/>
          </a:solidFill>
        </p:spPr>
        <p:txBody>
          <a:bodyPr wrap="square" rtlCol="0">
            <a:spAutoFit/>
          </a:bodyPr>
          <a:lstStyle/>
          <a:p>
            <a:pPr algn="ctr"/>
            <a:r>
              <a:rPr lang="en-US" sz="6000" dirty="0" smtClean="0"/>
              <a:t>2</a:t>
            </a:r>
            <a:endParaRPr lang="en-US" sz="6000" dirty="0"/>
          </a:p>
        </p:txBody>
      </p:sp>
      <p:sp>
        <p:nvSpPr>
          <p:cNvPr id="9" name="TextBox 8"/>
          <p:cNvSpPr txBox="1"/>
          <p:nvPr/>
        </p:nvSpPr>
        <p:spPr>
          <a:xfrm>
            <a:off x="2819400" y="4114800"/>
            <a:ext cx="762000" cy="1015663"/>
          </a:xfrm>
          <a:prstGeom prst="rect">
            <a:avLst/>
          </a:prstGeom>
          <a:solidFill>
            <a:schemeClr val="bg1"/>
          </a:solidFill>
        </p:spPr>
        <p:txBody>
          <a:bodyPr wrap="square" rtlCol="0">
            <a:spAutoFit/>
          </a:bodyPr>
          <a:lstStyle/>
          <a:p>
            <a:pPr algn="ctr"/>
            <a:r>
              <a:rPr lang="en-US" sz="6000" dirty="0" smtClean="0"/>
              <a:t>3</a:t>
            </a:r>
            <a:endParaRPr lang="en-US" sz="6000" dirty="0"/>
          </a:p>
        </p:txBody>
      </p:sp>
      <p:sp>
        <p:nvSpPr>
          <p:cNvPr id="10" name="TextBox 9"/>
          <p:cNvSpPr txBox="1"/>
          <p:nvPr/>
        </p:nvSpPr>
        <p:spPr>
          <a:xfrm>
            <a:off x="5562600" y="4191000"/>
            <a:ext cx="762000" cy="1015663"/>
          </a:xfrm>
          <a:prstGeom prst="rect">
            <a:avLst/>
          </a:prstGeom>
          <a:solidFill>
            <a:schemeClr val="bg1"/>
          </a:solidFill>
        </p:spPr>
        <p:txBody>
          <a:bodyPr wrap="square" rtlCol="0">
            <a:spAutoFit/>
          </a:bodyPr>
          <a:lstStyle/>
          <a:p>
            <a:pPr algn="ctr"/>
            <a:r>
              <a:rPr lang="en-US" sz="6000" dirty="0" smtClean="0"/>
              <a:t>4</a:t>
            </a:r>
            <a:endParaRPr lang="en-US" sz="6000" dirty="0"/>
          </a:p>
        </p:txBody>
      </p:sp>
      <p:sp>
        <p:nvSpPr>
          <p:cNvPr id="12" name="Circular Arrow 11"/>
          <p:cNvSpPr/>
          <p:nvPr/>
        </p:nvSpPr>
        <p:spPr>
          <a:xfrm rot="11364444" flipH="1">
            <a:off x="2991915" y="1942819"/>
            <a:ext cx="3429000" cy="3287214"/>
          </a:xfrm>
          <a:prstGeom prst="circularArrow">
            <a:avLst>
              <a:gd name="adj1" fmla="val 12500"/>
              <a:gd name="adj2" fmla="val 1058708"/>
              <a:gd name="adj3" fmla="val 20457681"/>
              <a:gd name="adj4" fmla="val 2203429"/>
              <a:gd name="adj5" fmla="val 125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345425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52400"/>
            <a:ext cx="7772400" cy="990600"/>
          </a:xfrm>
          <a:prstGeom prst="rect">
            <a:avLst/>
          </a:prstGeom>
        </p:spPr>
        <p:txBody>
          <a:bodyPr>
            <a:normAutofit/>
          </a:bodyPr>
          <a:lstStyle/>
          <a:p>
            <a:r>
              <a:rPr lang="en-US" sz="3200" dirty="0" smtClean="0"/>
              <a:t>Sometimes “Roman” Numerals are used</a:t>
            </a:r>
            <a:endParaRPr lang="en-US" sz="3200" dirty="0"/>
          </a:p>
        </p:txBody>
      </p:sp>
      <p:sp>
        <p:nvSpPr>
          <p:cNvPr id="7" name="Footer Placeholder 6"/>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636930" name="Picture 2"/>
          <p:cNvPicPr>
            <a:picLocks noChangeAspect="1" noChangeArrowheads="1"/>
          </p:cNvPicPr>
          <p:nvPr/>
        </p:nvPicPr>
        <p:blipFill>
          <a:blip r:embed="rId3" cstate="print"/>
          <a:srcRect/>
          <a:stretch>
            <a:fillRect/>
          </a:stretch>
        </p:blipFill>
        <p:spPr bwMode="auto">
          <a:xfrm>
            <a:off x="1828800" y="1295400"/>
            <a:ext cx="5743575" cy="4552950"/>
          </a:xfrm>
          <a:prstGeom prst="rect">
            <a:avLst/>
          </a:prstGeom>
          <a:noFill/>
          <a:ln w="9525">
            <a:noFill/>
            <a:miter lim="800000"/>
            <a:headEnd/>
            <a:tailEnd/>
          </a:ln>
        </p:spPr>
      </p:pic>
      <p:sp>
        <p:nvSpPr>
          <p:cNvPr id="3" name="TextBox 2"/>
          <p:cNvSpPr txBox="1"/>
          <p:nvPr/>
        </p:nvSpPr>
        <p:spPr>
          <a:xfrm>
            <a:off x="5562600" y="1981200"/>
            <a:ext cx="762000" cy="1015663"/>
          </a:xfrm>
          <a:prstGeom prst="rect">
            <a:avLst/>
          </a:prstGeom>
          <a:solidFill>
            <a:schemeClr val="bg1"/>
          </a:solidFill>
        </p:spPr>
        <p:txBody>
          <a:bodyPr wrap="square" rtlCol="0">
            <a:spAutoFit/>
          </a:bodyPr>
          <a:lstStyle/>
          <a:p>
            <a:pPr algn="ctr"/>
            <a:r>
              <a:rPr lang="en-US" sz="6000" dirty="0" smtClean="0"/>
              <a:t>I</a:t>
            </a:r>
            <a:endParaRPr lang="en-US" sz="6000" dirty="0"/>
          </a:p>
        </p:txBody>
      </p:sp>
      <p:sp>
        <p:nvSpPr>
          <p:cNvPr id="8" name="TextBox 7"/>
          <p:cNvSpPr txBox="1"/>
          <p:nvPr/>
        </p:nvSpPr>
        <p:spPr>
          <a:xfrm>
            <a:off x="2743200" y="1981200"/>
            <a:ext cx="762000" cy="1015663"/>
          </a:xfrm>
          <a:prstGeom prst="rect">
            <a:avLst/>
          </a:prstGeom>
          <a:solidFill>
            <a:schemeClr val="bg1"/>
          </a:solidFill>
        </p:spPr>
        <p:txBody>
          <a:bodyPr wrap="square" rtlCol="0">
            <a:spAutoFit/>
          </a:bodyPr>
          <a:lstStyle/>
          <a:p>
            <a:pPr algn="ctr"/>
            <a:r>
              <a:rPr lang="en-US" sz="6000" dirty="0" smtClean="0"/>
              <a:t>II</a:t>
            </a:r>
            <a:endParaRPr lang="en-US" sz="6000" dirty="0"/>
          </a:p>
        </p:txBody>
      </p:sp>
      <p:sp>
        <p:nvSpPr>
          <p:cNvPr id="9" name="TextBox 8"/>
          <p:cNvSpPr txBox="1"/>
          <p:nvPr/>
        </p:nvSpPr>
        <p:spPr>
          <a:xfrm>
            <a:off x="2819400" y="4114800"/>
            <a:ext cx="762000" cy="1015663"/>
          </a:xfrm>
          <a:prstGeom prst="rect">
            <a:avLst/>
          </a:prstGeom>
          <a:solidFill>
            <a:schemeClr val="bg1"/>
          </a:solidFill>
        </p:spPr>
        <p:txBody>
          <a:bodyPr wrap="square" rtlCol="0">
            <a:spAutoFit/>
          </a:bodyPr>
          <a:lstStyle/>
          <a:p>
            <a:pPr algn="ctr"/>
            <a:r>
              <a:rPr lang="en-US" sz="6000" dirty="0" smtClean="0"/>
              <a:t>III</a:t>
            </a:r>
            <a:endParaRPr lang="en-US" sz="6000" dirty="0"/>
          </a:p>
        </p:txBody>
      </p:sp>
      <p:sp>
        <p:nvSpPr>
          <p:cNvPr id="10" name="TextBox 9"/>
          <p:cNvSpPr txBox="1"/>
          <p:nvPr/>
        </p:nvSpPr>
        <p:spPr>
          <a:xfrm>
            <a:off x="5410200" y="4191000"/>
            <a:ext cx="914400" cy="1015663"/>
          </a:xfrm>
          <a:prstGeom prst="rect">
            <a:avLst/>
          </a:prstGeom>
          <a:solidFill>
            <a:schemeClr val="bg1"/>
          </a:solidFill>
        </p:spPr>
        <p:txBody>
          <a:bodyPr wrap="square" rtlCol="0">
            <a:spAutoFit/>
          </a:bodyPr>
          <a:lstStyle/>
          <a:p>
            <a:pPr algn="ctr"/>
            <a:r>
              <a:rPr lang="en-US" sz="6000" dirty="0" smtClean="0"/>
              <a:t>IV</a:t>
            </a:r>
            <a:endParaRPr lang="en-US" sz="6000" dirty="0"/>
          </a:p>
        </p:txBody>
      </p:sp>
      <p:sp>
        <p:nvSpPr>
          <p:cNvPr id="12" name="Circular Arrow 11"/>
          <p:cNvSpPr/>
          <p:nvPr/>
        </p:nvSpPr>
        <p:spPr>
          <a:xfrm rot="11364444" flipH="1">
            <a:off x="2991915" y="1942819"/>
            <a:ext cx="3429000" cy="3287214"/>
          </a:xfrm>
          <a:prstGeom prst="circularArrow">
            <a:avLst>
              <a:gd name="adj1" fmla="val 12500"/>
              <a:gd name="adj2" fmla="val 1058708"/>
              <a:gd name="adj3" fmla="val 20457681"/>
              <a:gd name="adj4" fmla="val 2203429"/>
              <a:gd name="adj5" fmla="val 125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52193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3340" y="152400"/>
            <a:ext cx="5486400" cy="400110"/>
          </a:xfrm>
          <a:prstGeom prst="rect">
            <a:avLst/>
          </a:prstGeom>
          <a:noFill/>
        </p:spPr>
        <p:txBody>
          <a:bodyPr wrap="square" numCol="1" rtlCol="0">
            <a:spAutoFit/>
          </a:bodyPr>
          <a:lstStyle/>
          <a:p>
            <a:pPr marL="457200" algn="ctr"/>
            <a:r>
              <a:rPr lang="en-US" sz="2000" dirty="0" smtClean="0">
                <a:latin typeface="Arial" pitchFamily="34" charset="0"/>
                <a:cs typeface="Arial" pitchFamily="34" charset="0"/>
              </a:rPr>
              <a:t>Step 1.  Gather data</a:t>
            </a:r>
            <a:endParaRPr lang="en-US" sz="20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67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14400"/>
            <a:ext cx="5509024" cy="5314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391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1746"/>
                                        </p:tgtEl>
                                        <p:attrNameLst>
                                          <p:attrName>style.visibility</p:attrName>
                                        </p:attrNameLst>
                                      </p:cBhvr>
                                      <p:to>
                                        <p:strVal val="visible"/>
                                      </p:to>
                                    </p:set>
                                    <p:animEffect transition="in" filter="fade">
                                      <p:cBhvr>
                                        <p:cTn id="7" dur="500"/>
                                        <p:tgtEl>
                                          <p:spTgt spid="67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a:off x="0" y="228600"/>
            <a:ext cx="9144000" cy="461665"/>
          </a:xfrm>
          <a:prstGeom prst="rect">
            <a:avLst/>
          </a:prstGeom>
        </p:spPr>
        <p:txBody>
          <a:bodyPr wrap="square">
            <a:spAutoFit/>
          </a:bodyPr>
          <a:lstStyle/>
          <a:p>
            <a:pPr algn="ctr"/>
            <a:r>
              <a:rPr lang="en-US" sz="2400" dirty="0" smtClean="0"/>
              <a:t>Graph the data table. </a:t>
            </a:r>
            <a:endParaRPr lang="en-US" sz="2400" dirty="0">
              <a:latin typeface="Arial" pitchFamily="34" charset="0"/>
              <a:cs typeface="Arial" pitchFamily="34" charset="0"/>
            </a:endParaRPr>
          </a:p>
        </p:txBody>
      </p:sp>
      <p:pic>
        <p:nvPicPr>
          <p:cNvPr id="18" name="Picture 3"/>
          <p:cNvPicPr>
            <a:picLocks noChangeAspect="1" noChangeArrowheads="1"/>
          </p:cNvPicPr>
          <p:nvPr/>
        </p:nvPicPr>
        <p:blipFill>
          <a:blip r:embed="rId3" cstate="print"/>
          <a:srcRect/>
          <a:stretch>
            <a:fillRect/>
          </a:stretch>
        </p:blipFill>
        <p:spPr bwMode="auto">
          <a:xfrm>
            <a:off x="2685472" y="1438564"/>
            <a:ext cx="5573685" cy="4495800"/>
          </a:xfrm>
          <a:prstGeom prst="rect">
            <a:avLst/>
          </a:prstGeom>
          <a:noFill/>
          <a:ln w="9525">
            <a:noFill/>
            <a:miter lim="800000"/>
            <a:headEnd/>
            <a:tailEnd/>
          </a:ln>
        </p:spPr>
      </p:pic>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Footer Placeholder 13"/>
          <p:cNvSpPr>
            <a:spLocks noGrp="1"/>
          </p:cNvSpPr>
          <p:nvPr>
            <p:ph type="ftr" sz="quarter" idx="11"/>
          </p:nvPr>
        </p:nvSpPr>
        <p:spPr/>
        <p:txBody>
          <a:bodyPr/>
          <a:lstStyle/>
          <a:p>
            <a:r>
              <a:rPr lang="en-US" smtClean="0"/>
              <a:t>Copyright 2011 Scott Storla</a:t>
            </a:r>
            <a:endParaRPr lang="en-US"/>
          </a:p>
        </p:txBody>
      </p:sp>
      <p:pic>
        <p:nvPicPr>
          <p:cNvPr id="16" name="Picture 2"/>
          <p:cNvPicPr>
            <a:picLocks noChangeAspect="1" noChangeArrowheads="1"/>
          </p:cNvPicPr>
          <p:nvPr/>
        </p:nvPicPr>
        <p:blipFill>
          <a:blip r:embed="rId4" cstate="print"/>
          <a:srcRect/>
          <a:stretch>
            <a:fillRect/>
          </a:stretch>
        </p:blipFill>
        <p:spPr bwMode="auto">
          <a:xfrm>
            <a:off x="685800" y="838201"/>
            <a:ext cx="1487249" cy="2209800"/>
          </a:xfrm>
          <a:prstGeom prst="rect">
            <a:avLst/>
          </a:prstGeom>
          <a:noFill/>
          <a:ln w="9525">
            <a:noFill/>
            <a:miter lim="800000"/>
            <a:headEnd/>
            <a:tailEnd/>
          </a:ln>
        </p:spPr>
      </p:pic>
      <p:cxnSp>
        <p:nvCxnSpPr>
          <p:cNvPr id="23" name="Straight Arrow Connector 22"/>
          <p:cNvCxnSpPr/>
          <p:nvPr/>
        </p:nvCxnSpPr>
        <p:spPr>
          <a:xfrm rot="5400000">
            <a:off x="2575002" y="3716484"/>
            <a:ext cx="4191000" cy="1588"/>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764346" y="2553856"/>
            <a:ext cx="4191000" cy="1588"/>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600200" y="2362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90600" y="2362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14400" y="2667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600200" y="2667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4603887" y="2494345"/>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504" y="1308087"/>
            <a:ext cx="292113" cy="292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644643" y="1273507"/>
            <a:ext cx="292113" cy="292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4" cstate="print"/>
          <a:srcRect/>
          <a:stretch>
            <a:fillRect/>
          </a:stretch>
        </p:blipFill>
        <p:spPr bwMode="auto">
          <a:xfrm>
            <a:off x="670117" y="838201"/>
            <a:ext cx="1487249" cy="2209800"/>
          </a:xfrm>
          <a:prstGeom prst="rect">
            <a:avLst/>
          </a:prstGeom>
          <a:noFill/>
          <a:ln w="9525">
            <a:noFill/>
            <a:miter lim="800000"/>
            <a:headEnd/>
            <a:tailEnd/>
          </a:ln>
        </p:spPr>
      </p:pic>
    </p:spTree>
    <p:extLst>
      <p:ext uri="{BB962C8B-B14F-4D97-AF65-F5344CB8AC3E}">
        <p14:creationId xmlns:p14="http://schemas.microsoft.com/office/powerpoint/2010/main" val="2279985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heel(1)">
                                      <p:cBhvr>
                                        <p:cTn id="22" dur="75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1)">
                                      <p:cBhvr>
                                        <p:cTn id="32" dur="75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ou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8" grpId="0" animBg="1"/>
      <p:bldP spid="3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cstate="print"/>
          <a:srcRect/>
          <a:stretch>
            <a:fillRect/>
          </a:stretch>
        </p:blipFill>
        <p:spPr bwMode="auto">
          <a:xfrm>
            <a:off x="2685472" y="1438564"/>
            <a:ext cx="5573685" cy="4495800"/>
          </a:xfrm>
          <a:prstGeom prst="rect">
            <a:avLst/>
          </a:prstGeom>
          <a:noFill/>
          <a:ln w="9525">
            <a:noFill/>
            <a:miter lim="800000"/>
            <a:headEnd/>
            <a:tailEnd/>
          </a:ln>
        </p:spPr>
      </p:pic>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4" name="Rectangle 6"/>
          <p:cNvSpPr>
            <a:spLocks noChangeArrowheads="1"/>
          </p:cNvSpPr>
          <p:nvPr/>
        </p:nvSpPr>
        <p:spPr bwMode="auto">
          <a:xfrm>
            <a:off x="0" y="200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Calibri" pitchFamily="34"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a:xfrm>
            <a:off x="0" y="228600"/>
            <a:ext cx="9144000" cy="461665"/>
          </a:xfrm>
          <a:prstGeom prst="rect">
            <a:avLst/>
          </a:prstGeom>
        </p:spPr>
        <p:txBody>
          <a:bodyPr wrap="square">
            <a:spAutoFit/>
          </a:bodyPr>
          <a:lstStyle/>
          <a:p>
            <a:pPr algn="ctr"/>
            <a:r>
              <a:rPr lang="en-US" sz="2400" dirty="0" smtClean="0"/>
              <a:t>Graph the data table. </a:t>
            </a:r>
            <a:endParaRPr lang="en-US" sz="2400" dirty="0">
              <a:latin typeface="Arial" pitchFamily="34" charset="0"/>
              <a:cs typeface="Arial" pitchFamily="34" charset="0"/>
            </a:endParaRPr>
          </a:p>
        </p:txBody>
      </p:sp>
      <p:sp>
        <p:nvSpPr>
          <p:cNvPr id="14" name="Footer Placeholder 13"/>
          <p:cNvSpPr>
            <a:spLocks noGrp="1"/>
          </p:cNvSpPr>
          <p:nvPr>
            <p:ph type="ftr" sz="quarter" idx="11"/>
          </p:nvPr>
        </p:nvSpPr>
        <p:spPr/>
        <p:txBody>
          <a:bodyPr/>
          <a:lstStyle/>
          <a:p>
            <a:r>
              <a:rPr lang="en-US" smtClean="0"/>
              <a:t>Copyright 2011 Scott Storla</a:t>
            </a:r>
            <a:endParaRPr lang="en-US"/>
          </a:p>
        </p:txBody>
      </p:sp>
      <p:pic>
        <p:nvPicPr>
          <p:cNvPr id="16" name="Picture 2"/>
          <p:cNvPicPr>
            <a:picLocks noChangeAspect="1" noChangeArrowheads="1"/>
          </p:cNvPicPr>
          <p:nvPr/>
        </p:nvPicPr>
        <p:blipFill>
          <a:blip r:embed="rId4" cstate="print"/>
          <a:srcRect/>
          <a:stretch>
            <a:fillRect/>
          </a:stretch>
        </p:blipFill>
        <p:spPr bwMode="auto">
          <a:xfrm>
            <a:off x="685800" y="838201"/>
            <a:ext cx="1487249" cy="2209800"/>
          </a:xfrm>
          <a:prstGeom prst="rect">
            <a:avLst/>
          </a:prstGeom>
          <a:noFill/>
          <a:ln w="9525">
            <a:noFill/>
            <a:miter lim="800000"/>
            <a:headEnd/>
            <a:tailEnd/>
          </a:ln>
        </p:spPr>
      </p:pic>
      <p:sp>
        <p:nvSpPr>
          <p:cNvPr id="19" name="Oval 18"/>
          <p:cNvSpPr>
            <a:spLocks noChangeAspect="1"/>
          </p:cNvSpPr>
          <p:nvPr/>
        </p:nvSpPr>
        <p:spPr>
          <a:xfrm>
            <a:off x="4603887" y="2494345"/>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5400000">
            <a:off x="1371961" y="3716484"/>
            <a:ext cx="4191000" cy="1588"/>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764346" y="5295468"/>
            <a:ext cx="4191000" cy="1588"/>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600200" y="2362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90600" y="2362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14400" y="2667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600200" y="2667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3398980" y="5227780"/>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959778" y="1641296"/>
            <a:ext cx="292113" cy="292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634369" y="1632052"/>
            <a:ext cx="292113" cy="292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244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75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heel(1)">
                                      <p:cBhvr>
                                        <p:cTn id="17" dur="75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out)">
                                      <p:cBhvr>
                                        <p:cTn id="2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0" grpId="0" animBg="1"/>
      <p:bldP spid="3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cstate="print"/>
          <a:srcRect/>
          <a:stretch>
            <a:fillRect/>
          </a:stretch>
        </p:blipFill>
        <p:spPr bwMode="auto">
          <a:xfrm>
            <a:off x="2685472" y="1438564"/>
            <a:ext cx="5573685" cy="4495800"/>
          </a:xfrm>
          <a:prstGeom prst="rect">
            <a:avLst/>
          </a:prstGeom>
          <a:noFill/>
          <a:ln w="9525">
            <a:noFill/>
            <a:miter lim="800000"/>
            <a:headEnd/>
            <a:tailEnd/>
          </a:ln>
        </p:spPr>
      </p:pic>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4" name="Rectangle 6"/>
          <p:cNvSpPr>
            <a:spLocks noChangeArrowheads="1"/>
          </p:cNvSpPr>
          <p:nvPr/>
        </p:nvSpPr>
        <p:spPr bwMode="auto">
          <a:xfrm>
            <a:off x="0" y="200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pitchFamily="34" charset="0"/>
                <a:ea typeface="Calibri" pitchFamily="34"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13" name="Rectangle 12"/>
          <p:cNvSpPr/>
          <p:nvPr/>
        </p:nvSpPr>
        <p:spPr>
          <a:xfrm>
            <a:off x="0" y="228600"/>
            <a:ext cx="9144000" cy="461665"/>
          </a:xfrm>
          <a:prstGeom prst="rect">
            <a:avLst/>
          </a:prstGeom>
        </p:spPr>
        <p:txBody>
          <a:bodyPr wrap="square">
            <a:spAutoFit/>
          </a:bodyPr>
          <a:lstStyle/>
          <a:p>
            <a:pPr algn="ctr"/>
            <a:r>
              <a:rPr lang="en-US" sz="2400" dirty="0" smtClean="0"/>
              <a:t>Graph the data table. </a:t>
            </a:r>
            <a:endParaRPr lang="en-US" sz="2400" dirty="0">
              <a:latin typeface="Arial" pitchFamily="34" charset="0"/>
              <a:cs typeface="Arial" pitchFamily="34" charset="0"/>
            </a:endParaRPr>
          </a:p>
        </p:txBody>
      </p:sp>
      <p:sp>
        <p:nvSpPr>
          <p:cNvPr id="14" name="Footer Placeholder 13"/>
          <p:cNvSpPr>
            <a:spLocks noGrp="1"/>
          </p:cNvSpPr>
          <p:nvPr>
            <p:ph type="ftr" sz="quarter" idx="11"/>
          </p:nvPr>
        </p:nvSpPr>
        <p:spPr/>
        <p:txBody>
          <a:bodyPr/>
          <a:lstStyle/>
          <a:p>
            <a:r>
              <a:rPr lang="en-US" smtClean="0"/>
              <a:t>Copyright 2011 Scott Storla</a:t>
            </a:r>
            <a:endParaRPr lang="en-US"/>
          </a:p>
        </p:txBody>
      </p:sp>
      <p:pic>
        <p:nvPicPr>
          <p:cNvPr id="16" name="Picture 2"/>
          <p:cNvPicPr>
            <a:picLocks noChangeAspect="1" noChangeArrowheads="1"/>
          </p:cNvPicPr>
          <p:nvPr/>
        </p:nvPicPr>
        <p:blipFill>
          <a:blip r:embed="rId4" cstate="print"/>
          <a:srcRect/>
          <a:stretch>
            <a:fillRect/>
          </a:stretch>
        </p:blipFill>
        <p:spPr bwMode="auto">
          <a:xfrm>
            <a:off x="685800" y="838201"/>
            <a:ext cx="1487249" cy="2209800"/>
          </a:xfrm>
          <a:prstGeom prst="rect">
            <a:avLst/>
          </a:prstGeom>
          <a:noFill/>
          <a:ln w="9525">
            <a:noFill/>
            <a:miter lim="800000"/>
            <a:headEnd/>
            <a:tailEnd/>
          </a:ln>
        </p:spPr>
      </p:pic>
      <p:sp>
        <p:nvSpPr>
          <p:cNvPr id="19" name="Oval 18"/>
          <p:cNvSpPr>
            <a:spLocks noChangeAspect="1"/>
          </p:cNvSpPr>
          <p:nvPr/>
        </p:nvSpPr>
        <p:spPr>
          <a:xfrm>
            <a:off x="4603887" y="2494345"/>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5400000">
            <a:off x="4306094" y="3716484"/>
            <a:ext cx="4191000" cy="1588"/>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495800" y="4875212"/>
            <a:ext cx="4191000" cy="1588"/>
          </a:xfrm>
          <a:prstGeom prst="straightConnector1">
            <a:avLst/>
          </a:prstGeom>
          <a:ln w="28575">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600200" y="2362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90600" y="2362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14400" y="2667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600200" y="2667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3398980" y="5227780"/>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343072" y="4819072"/>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887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out)">
                                      <p:cBhvr>
                                        <p:cTn id="1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cstate="print"/>
          <a:srcRect/>
          <a:stretch>
            <a:fillRect/>
          </a:stretch>
        </p:blipFill>
        <p:spPr bwMode="auto">
          <a:xfrm>
            <a:off x="2685472" y="1438564"/>
            <a:ext cx="5573685" cy="4495800"/>
          </a:xfrm>
          <a:prstGeom prst="rect">
            <a:avLst/>
          </a:prstGeom>
          <a:noFill/>
          <a:ln w="9525">
            <a:noFill/>
            <a:miter lim="800000"/>
            <a:headEnd/>
            <a:tailEnd/>
          </a:ln>
        </p:spPr>
      </p:pic>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0" y="228600"/>
            <a:ext cx="9144000" cy="461665"/>
          </a:xfrm>
          <a:prstGeom prst="rect">
            <a:avLst/>
          </a:prstGeom>
        </p:spPr>
        <p:txBody>
          <a:bodyPr wrap="square">
            <a:spAutoFit/>
          </a:bodyPr>
          <a:lstStyle/>
          <a:p>
            <a:pPr algn="ctr"/>
            <a:r>
              <a:rPr lang="en-US" sz="2400" dirty="0" smtClean="0"/>
              <a:t>Graph the data table. </a:t>
            </a:r>
            <a:endParaRPr lang="en-US" sz="2400" dirty="0">
              <a:latin typeface="Arial" pitchFamily="34" charset="0"/>
              <a:cs typeface="Arial" pitchFamily="34" charset="0"/>
            </a:endParaRPr>
          </a:p>
        </p:txBody>
      </p:sp>
      <p:sp>
        <p:nvSpPr>
          <p:cNvPr id="14" name="Footer Placeholder 13"/>
          <p:cNvSpPr>
            <a:spLocks noGrp="1"/>
          </p:cNvSpPr>
          <p:nvPr>
            <p:ph type="ftr" sz="quarter" idx="11"/>
          </p:nvPr>
        </p:nvSpPr>
        <p:spPr/>
        <p:txBody>
          <a:bodyPr/>
          <a:lstStyle/>
          <a:p>
            <a:r>
              <a:rPr lang="en-US" smtClean="0"/>
              <a:t>Copyright 2011 Scott Storla</a:t>
            </a:r>
            <a:endParaRPr lang="en-US"/>
          </a:p>
        </p:txBody>
      </p:sp>
      <p:pic>
        <p:nvPicPr>
          <p:cNvPr id="16" name="Picture 2"/>
          <p:cNvPicPr>
            <a:picLocks noChangeAspect="1" noChangeArrowheads="1"/>
          </p:cNvPicPr>
          <p:nvPr/>
        </p:nvPicPr>
        <p:blipFill>
          <a:blip r:embed="rId4" cstate="print"/>
          <a:srcRect/>
          <a:stretch>
            <a:fillRect/>
          </a:stretch>
        </p:blipFill>
        <p:spPr bwMode="auto">
          <a:xfrm>
            <a:off x="685800" y="838201"/>
            <a:ext cx="1487249" cy="2209800"/>
          </a:xfrm>
          <a:prstGeom prst="rect">
            <a:avLst/>
          </a:prstGeom>
          <a:noFill/>
          <a:ln w="9525">
            <a:noFill/>
            <a:miter lim="800000"/>
            <a:headEnd/>
            <a:tailEnd/>
          </a:ln>
        </p:spPr>
      </p:pic>
      <p:sp>
        <p:nvSpPr>
          <p:cNvPr id="19" name="Oval 18"/>
          <p:cNvSpPr>
            <a:spLocks noChangeAspect="1"/>
          </p:cNvSpPr>
          <p:nvPr/>
        </p:nvSpPr>
        <p:spPr>
          <a:xfrm>
            <a:off x="4603887" y="2494345"/>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7058892" y="4428836"/>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7068128" y="2486892"/>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00200" y="2362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90600" y="23622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14400" y="2667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600200" y="2667000"/>
            <a:ext cx="381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3398980" y="5227780"/>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6343072" y="4819072"/>
            <a:ext cx="132588" cy="1325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84382" y="2310108"/>
            <a:ext cx="384050" cy="329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884380" y="2667000"/>
            <a:ext cx="384050" cy="329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936512" y="2382984"/>
            <a:ext cx="384050" cy="329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936512" y="4343400"/>
            <a:ext cx="384050" cy="329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rot="5400000">
            <a:off x="5042698" y="3716484"/>
            <a:ext cx="4191000" cy="1588"/>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119564" y="690265"/>
            <a:ext cx="2971800" cy="646331"/>
          </a:xfrm>
          <a:prstGeom prst="rect">
            <a:avLst/>
          </a:prstGeom>
        </p:spPr>
        <p:txBody>
          <a:bodyPr wrap="square">
            <a:spAutoFit/>
          </a:bodyPr>
          <a:lstStyle/>
          <a:p>
            <a:pPr algn="ctr"/>
            <a:r>
              <a:rPr lang="en-US" dirty="0" smtClean="0">
                <a:solidFill>
                  <a:srgbClr val="FF0000"/>
                </a:solidFill>
                <a:latin typeface="Arial" pitchFamily="34" charset="0"/>
                <a:cs typeface="Arial" pitchFamily="34" charset="0"/>
              </a:rPr>
              <a:t>Fails </a:t>
            </a:r>
          </a:p>
          <a:p>
            <a:pPr algn="ctr"/>
            <a:r>
              <a:rPr lang="en-US" dirty="0" smtClean="0">
                <a:solidFill>
                  <a:srgbClr val="FF0000"/>
                </a:solidFill>
                <a:latin typeface="Arial" pitchFamily="34" charset="0"/>
                <a:cs typeface="Arial" pitchFamily="34" charset="0"/>
              </a:rPr>
              <a:t>The Vertical Line Test </a:t>
            </a:r>
            <a:endParaRPr lang="en-US" dirty="0">
              <a:solidFill>
                <a:srgbClr val="FF0000"/>
              </a:solidFill>
              <a:latin typeface="Arial" pitchFamily="34" charset="0"/>
              <a:cs typeface="Arial" pitchFamily="34" charset="0"/>
            </a:endParaRPr>
          </a:p>
        </p:txBody>
      </p:sp>
      <p:sp>
        <p:nvSpPr>
          <p:cNvPr id="38" name="Rectangle 37"/>
          <p:cNvSpPr/>
          <p:nvPr/>
        </p:nvSpPr>
        <p:spPr>
          <a:xfrm>
            <a:off x="3117987" y="674311"/>
            <a:ext cx="2971800" cy="369332"/>
          </a:xfrm>
          <a:prstGeom prst="rect">
            <a:avLst/>
          </a:prstGeom>
        </p:spPr>
        <p:txBody>
          <a:bodyPr wrap="square">
            <a:spAutoFit/>
          </a:bodyPr>
          <a:lstStyle/>
          <a:p>
            <a:pPr algn="ctr"/>
            <a:r>
              <a:rPr lang="en-US" dirty="0" smtClean="0">
                <a:solidFill>
                  <a:srgbClr val="FF0000"/>
                </a:solidFill>
                <a:latin typeface="Arial" pitchFamily="34" charset="0"/>
                <a:cs typeface="Arial" pitchFamily="34" charset="0"/>
              </a:rPr>
              <a:t>Not a function</a:t>
            </a: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97805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4"/>
                                        </p:tgtEl>
                                      </p:cBhvr>
                                    </p:animEffect>
                                    <p:set>
                                      <p:cBhvr>
                                        <p:cTn id="10" dur="1" fill="hold">
                                          <p:stCondLst>
                                            <p:cond delay="499"/>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out)">
                                      <p:cBhvr>
                                        <p:cTn id="15" dur="75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out)">
                                      <p:cBhvr>
                                        <p:cTn id="28" dur="75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P spid="34" grpId="0" animBg="1"/>
      <p:bldP spid="35" grpId="0" animBg="1"/>
      <p:bldP spid="36" grpId="0" animBg="1"/>
      <p:bldP spid="37" grpId="0" animBg="1"/>
      <p:bldP spid="25" grpId="0" animBg="1"/>
      <p:bldP spid="26" grpId="0" animBg="1"/>
      <p:bldP spid="30" grpId="0" animBg="1"/>
      <p:bldP spid="31" grpId="0" animBg="1"/>
      <p:bldP spid="33" grpId="0"/>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12"/>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4" name="Rectangle 13"/>
          <p:cNvSpPr/>
          <p:nvPr/>
        </p:nvSpPr>
        <p:spPr>
          <a:xfrm>
            <a:off x="1890068" y="304800"/>
            <a:ext cx="5806132" cy="1015663"/>
          </a:xfrm>
          <a:prstGeom prst="rect">
            <a:avLst/>
          </a:prstGeom>
        </p:spPr>
        <p:txBody>
          <a:bodyPr wrap="square">
            <a:spAutoFit/>
          </a:bodyPr>
          <a:lstStyle/>
          <a:p>
            <a:r>
              <a:rPr lang="en-US" sz="2000" dirty="0">
                <a:latin typeface="Arial"/>
                <a:ea typeface="Calibri"/>
                <a:cs typeface="Times New Roman"/>
              </a:rPr>
              <a:t>Graph the data table. After graphing, use the vertical line test to decide if you have the graph of a function.</a:t>
            </a:r>
            <a:endParaRPr lang="en-US" sz="20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85403937"/>
              </p:ext>
            </p:extLst>
          </p:nvPr>
        </p:nvGraphicFramePr>
        <p:xfrm>
          <a:off x="1198394" y="1752600"/>
          <a:ext cx="1383348" cy="2468880"/>
        </p:xfrm>
        <a:graphic>
          <a:graphicData uri="http://schemas.openxmlformats.org/drawingml/2006/table">
            <a:tbl>
              <a:tblPr firstRow="1" firstCol="1" bandRow="1"/>
              <a:tblGrid>
                <a:gridCol w="678813"/>
                <a:gridCol w="704535"/>
              </a:tblGrid>
              <a:tr h="348007">
                <a:tc>
                  <a:txBody>
                    <a:bodyPr/>
                    <a:lstStyle/>
                    <a:p>
                      <a:pPr marL="0" marR="0" algn="ctr">
                        <a:lnSpc>
                          <a:spcPct val="150000"/>
                        </a:lnSpc>
                        <a:spcBef>
                          <a:spcPts val="100"/>
                        </a:spcBef>
                        <a:spcAft>
                          <a:spcPts val="100"/>
                        </a:spcAft>
                      </a:pPr>
                      <a:r>
                        <a:rPr lang="en-US" sz="1800" dirty="0">
                          <a:effectLst/>
                          <a:latin typeface="Arial"/>
                          <a:ea typeface="Calibri"/>
                          <a:cs typeface="Arial"/>
                        </a:rPr>
                        <a:t>x</a:t>
                      </a:r>
                      <a:endParaRPr lang="en-US" sz="1800"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y</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07">
                <a:tc>
                  <a:txBody>
                    <a:bodyPr/>
                    <a:lstStyle/>
                    <a:p>
                      <a:pPr marL="0" marR="0" algn="ctr">
                        <a:lnSpc>
                          <a:spcPct val="150000"/>
                        </a:lnSpc>
                        <a:spcBef>
                          <a:spcPts val="100"/>
                        </a:spcBef>
                        <a:spcAft>
                          <a:spcPts val="100"/>
                        </a:spcAft>
                      </a:pPr>
                      <a:r>
                        <a:rPr lang="en-US" sz="1800">
                          <a:effectLst/>
                          <a:latin typeface="Arial"/>
                          <a:ea typeface="Calibri"/>
                          <a:cs typeface="Arial"/>
                        </a:rPr>
                        <a:t>-4</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3</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07">
                <a:tc>
                  <a:txBody>
                    <a:bodyPr/>
                    <a:lstStyle/>
                    <a:p>
                      <a:pPr marL="0" marR="0" algn="ctr">
                        <a:lnSpc>
                          <a:spcPct val="150000"/>
                        </a:lnSpc>
                        <a:spcBef>
                          <a:spcPts val="100"/>
                        </a:spcBef>
                        <a:spcAft>
                          <a:spcPts val="100"/>
                        </a:spcAft>
                      </a:pPr>
                      <a:r>
                        <a:rPr lang="en-US" sz="1800">
                          <a:effectLst/>
                          <a:latin typeface="Arial"/>
                          <a:ea typeface="Calibri"/>
                          <a:cs typeface="Arial"/>
                        </a:rPr>
                        <a:t>0</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-2</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07">
                <a:tc>
                  <a:txBody>
                    <a:bodyPr/>
                    <a:lstStyle/>
                    <a:p>
                      <a:pPr marL="0" marR="0" algn="ctr">
                        <a:lnSpc>
                          <a:spcPct val="150000"/>
                        </a:lnSpc>
                        <a:spcBef>
                          <a:spcPts val="100"/>
                        </a:spcBef>
                        <a:spcAft>
                          <a:spcPts val="100"/>
                        </a:spcAft>
                      </a:pPr>
                      <a:r>
                        <a:rPr lang="en-US" sz="1800">
                          <a:effectLst/>
                          <a:latin typeface="Arial"/>
                          <a:ea typeface="Calibri"/>
                          <a:cs typeface="Arial"/>
                        </a:rPr>
                        <a:t>8</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-2</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07">
                <a:tc>
                  <a:txBody>
                    <a:bodyPr/>
                    <a:lstStyle/>
                    <a:p>
                      <a:pPr marL="0" marR="0" algn="ctr">
                        <a:lnSpc>
                          <a:spcPct val="150000"/>
                        </a:lnSpc>
                        <a:spcBef>
                          <a:spcPts val="100"/>
                        </a:spcBef>
                        <a:spcAft>
                          <a:spcPts val="100"/>
                        </a:spcAft>
                      </a:pPr>
                      <a:r>
                        <a:rPr lang="en-US" sz="1800">
                          <a:effectLst/>
                          <a:latin typeface="Arial"/>
                          <a:ea typeface="Calibri"/>
                          <a:cs typeface="Arial"/>
                        </a:rPr>
                        <a:t>-8</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-3</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07">
                <a:tc>
                  <a:txBody>
                    <a:bodyPr/>
                    <a:lstStyle/>
                    <a:p>
                      <a:pPr marL="0" marR="0" algn="ctr">
                        <a:lnSpc>
                          <a:spcPct val="150000"/>
                        </a:lnSpc>
                        <a:spcBef>
                          <a:spcPts val="100"/>
                        </a:spcBef>
                        <a:spcAft>
                          <a:spcPts val="100"/>
                        </a:spcAft>
                      </a:pPr>
                      <a:r>
                        <a:rPr lang="en-US" sz="1800" dirty="0">
                          <a:effectLst/>
                          <a:latin typeface="Arial"/>
                          <a:ea typeface="Calibri"/>
                          <a:cs typeface="Arial"/>
                        </a:rPr>
                        <a:t>3</a:t>
                      </a:r>
                      <a:endParaRPr lang="en-US" sz="1800"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dirty="0">
                          <a:effectLst/>
                          <a:latin typeface="Arial"/>
                          <a:ea typeface="Calibri"/>
                          <a:cs typeface="Arial"/>
                        </a:rPr>
                        <a:t>0</a:t>
                      </a:r>
                      <a:endParaRPr lang="en-US" sz="1800"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8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638" y="1291560"/>
            <a:ext cx="54959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637" y="1122081"/>
            <a:ext cx="549592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909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082"/>
                                        </p:tgtEl>
                                        <p:attrNameLst>
                                          <p:attrName>style.visibility</p:attrName>
                                        </p:attrNameLst>
                                      </p:cBhvr>
                                      <p:to>
                                        <p:strVal val="visible"/>
                                      </p:to>
                                    </p:set>
                                    <p:animEffect transition="in" filter="fade">
                                      <p:cBhvr>
                                        <p:cTn id="7" dur="500"/>
                                        <p:tgtEl>
                                          <p:spTgt spid="6860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86083"/>
                                        </p:tgtEl>
                                      </p:cBhvr>
                                    </p:animEffect>
                                    <p:set>
                                      <p:cBhvr>
                                        <p:cTn id="12" dur="1" fill="hold">
                                          <p:stCondLst>
                                            <p:cond delay="499"/>
                                          </p:stCondLst>
                                        </p:cTn>
                                        <p:tgtEl>
                                          <p:spTgt spid="6860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12"/>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4" name="Rectangle 13"/>
          <p:cNvSpPr/>
          <p:nvPr/>
        </p:nvSpPr>
        <p:spPr>
          <a:xfrm>
            <a:off x="1890068" y="304800"/>
            <a:ext cx="5806132" cy="1015663"/>
          </a:xfrm>
          <a:prstGeom prst="rect">
            <a:avLst/>
          </a:prstGeom>
        </p:spPr>
        <p:txBody>
          <a:bodyPr wrap="square">
            <a:spAutoFit/>
          </a:bodyPr>
          <a:lstStyle/>
          <a:p>
            <a:r>
              <a:rPr lang="en-US" sz="2000" dirty="0">
                <a:latin typeface="Arial"/>
                <a:ea typeface="Calibri"/>
                <a:cs typeface="Times New Roman"/>
              </a:rPr>
              <a:t>Graph the data table. After graphing, use the vertical line test to decide if you have the graph of a function.</a:t>
            </a:r>
            <a:endParaRPr lang="en-US" sz="2000"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54479926"/>
              </p:ext>
            </p:extLst>
          </p:nvPr>
        </p:nvGraphicFramePr>
        <p:xfrm>
          <a:off x="914400" y="2057400"/>
          <a:ext cx="1304925" cy="2468880"/>
        </p:xfrm>
        <a:graphic>
          <a:graphicData uri="http://schemas.openxmlformats.org/drawingml/2006/table">
            <a:tbl>
              <a:tblPr firstRow="1" firstCol="1" bandRow="1"/>
              <a:tblGrid>
                <a:gridCol w="640331"/>
                <a:gridCol w="664594"/>
              </a:tblGrid>
              <a:tr h="0">
                <a:tc>
                  <a:txBody>
                    <a:bodyPr/>
                    <a:lstStyle/>
                    <a:p>
                      <a:pPr marL="0" marR="0" algn="ctr">
                        <a:lnSpc>
                          <a:spcPct val="150000"/>
                        </a:lnSpc>
                        <a:spcBef>
                          <a:spcPts val="100"/>
                        </a:spcBef>
                        <a:spcAft>
                          <a:spcPts val="100"/>
                        </a:spcAft>
                      </a:pPr>
                      <a:r>
                        <a:rPr lang="en-US" sz="1800" dirty="0">
                          <a:effectLst/>
                          <a:latin typeface="Arial"/>
                          <a:ea typeface="Calibri"/>
                          <a:cs typeface="Arial"/>
                        </a:rPr>
                        <a:t>x</a:t>
                      </a:r>
                      <a:endParaRPr lang="en-US" sz="1800"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y</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100"/>
                        </a:spcBef>
                        <a:spcAft>
                          <a:spcPts val="100"/>
                        </a:spcAft>
                      </a:pPr>
                      <a:r>
                        <a:rPr lang="en-US" sz="1800">
                          <a:effectLst/>
                          <a:latin typeface="Arial"/>
                          <a:ea typeface="Calibri"/>
                          <a:cs typeface="Arial"/>
                        </a:rPr>
                        <a:t>-3</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-9</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100"/>
                        </a:spcBef>
                        <a:spcAft>
                          <a:spcPts val="100"/>
                        </a:spcAft>
                      </a:pPr>
                      <a:r>
                        <a:rPr lang="en-US" sz="1800" dirty="0" smtClean="0">
                          <a:effectLst/>
                          <a:latin typeface="Arial"/>
                          <a:ea typeface="Calibri"/>
                          <a:cs typeface="Arial"/>
                        </a:rPr>
                        <a:t>2</a:t>
                      </a:r>
                      <a:endParaRPr lang="en-US" sz="1800"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-5</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100"/>
                        </a:spcBef>
                        <a:spcAft>
                          <a:spcPts val="100"/>
                        </a:spcAft>
                      </a:pPr>
                      <a:r>
                        <a:rPr lang="en-US" sz="1800">
                          <a:effectLst/>
                          <a:latin typeface="Arial"/>
                          <a:ea typeface="Calibri"/>
                          <a:cs typeface="Arial"/>
                        </a:rPr>
                        <a:t>0</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1</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100"/>
                        </a:spcBef>
                        <a:spcAft>
                          <a:spcPts val="100"/>
                        </a:spcAft>
                      </a:pPr>
                      <a:r>
                        <a:rPr lang="en-US" sz="1800">
                          <a:effectLst/>
                          <a:latin typeface="Arial"/>
                          <a:ea typeface="Calibri"/>
                          <a:cs typeface="Arial"/>
                        </a:rPr>
                        <a:t>2</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a:effectLst/>
                          <a:latin typeface="Arial"/>
                          <a:ea typeface="Calibri"/>
                          <a:cs typeface="Arial"/>
                        </a:rPr>
                        <a:t>3</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50000"/>
                        </a:lnSpc>
                        <a:spcBef>
                          <a:spcPts val="100"/>
                        </a:spcBef>
                        <a:spcAft>
                          <a:spcPts val="100"/>
                        </a:spcAft>
                      </a:pPr>
                      <a:r>
                        <a:rPr lang="en-US" sz="1800">
                          <a:effectLst/>
                          <a:latin typeface="Arial"/>
                          <a:ea typeface="Calibri"/>
                          <a:cs typeface="Arial"/>
                        </a:rPr>
                        <a:t>6</a:t>
                      </a:r>
                      <a:endParaRPr lang="en-US" sz="180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en-US" sz="1800" dirty="0">
                          <a:effectLst/>
                          <a:latin typeface="Arial"/>
                          <a:ea typeface="Calibri"/>
                          <a:cs typeface="Arial"/>
                        </a:rPr>
                        <a:t>-5</a:t>
                      </a:r>
                      <a:endParaRPr lang="en-US" sz="1800"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8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014" y="1320463"/>
            <a:ext cx="54959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rot="5400000">
            <a:off x="3848894" y="3589804"/>
            <a:ext cx="4191000" cy="1588"/>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637" y="1122081"/>
            <a:ext cx="549592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678339" y="2470666"/>
            <a:ext cx="1752600" cy="369332"/>
          </a:xfrm>
          <a:prstGeom prst="rect">
            <a:avLst/>
          </a:prstGeom>
          <a:solidFill>
            <a:schemeClr val="bg1"/>
          </a:solidFill>
        </p:spPr>
        <p:txBody>
          <a:bodyPr wrap="square">
            <a:spAutoFit/>
          </a:bodyPr>
          <a:lstStyle/>
          <a:p>
            <a:pPr algn="ctr"/>
            <a:r>
              <a:rPr lang="en-US" dirty="0" smtClean="0">
                <a:solidFill>
                  <a:srgbClr val="FF0000"/>
                </a:solidFill>
                <a:latin typeface="Arial" pitchFamily="34" charset="0"/>
                <a:cs typeface="Arial" pitchFamily="34" charset="0"/>
              </a:rPr>
              <a:t>Not a function</a:t>
            </a: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20747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Footer Placeholder 15"/>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8" name="Rectangle 17"/>
          <p:cNvSpPr/>
          <p:nvPr/>
        </p:nvSpPr>
        <p:spPr>
          <a:xfrm>
            <a:off x="0" y="228600"/>
            <a:ext cx="9144000" cy="461665"/>
          </a:xfrm>
          <a:prstGeom prst="rect">
            <a:avLst/>
          </a:prstGeom>
        </p:spPr>
        <p:txBody>
          <a:bodyPr wrap="square">
            <a:spAutoFit/>
          </a:bodyPr>
          <a:lstStyle/>
          <a:p>
            <a:pPr algn="ctr"/>
            <a:r>
              <a:rPr lang="en-US" sz="2400" dirty="0" smtClean="0">
                <a:latin typeface="Arial" pitchFamily="34" charset="0"/>
                <a:cs typeface="Arial" pitchFamily="34" charset="0"/>
              </a:rPr>
              <a:t>The Basic Graphs</a:t>
            </a:r>
            <a:endParaRPr lang="en-US" sz="2400" dirty="0">
              <a:latin typeface="Arial" pitchFamily="34" charset="0"/>
              <a:cs typeface="Arial" pitchFamily="34" charset="0"/>
            </a:endParaRPr>
          </a:p>
        </p:txBody>
      </p:sp>
      <p:pic>
        <p:nvPicPr>
          <p:cNvPr id="62977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762000"/>
            <a:ext cx="7789289" cy="543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96648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2931" name="Object 3"/>
          <p:cNvGraphicFramePr>
            <a:graphicFrameLocks noChangeAspect="1"/>
          </p:cNvGraphicFramePr>
          <p:nvPr>
            <p:extLst>
              <p:ext uri="{D42A27DB-BD31-4B8C-83A1-F6EECF244321}">
                <p14:modId xmlns:p14="http://schemas.microsoft.com/office/powerpoint/2010/main" val="4135154444"/>
              </p:ext>
            </p:extLst>
          </p:nvPr>
        </p:nvGraphicFramePr>
        <p:xfrm>
          <a:off x="889571" y="2057400"/>
          <a:ext cx="1580171" cy="869094"/>
        </p:xfrm>
        <a:graphic>
          <a:graphicData uri="http://schemas.openxmlformats.org/presentationml/2006/ole">
            <mc:AlternateContent xmlns:mc="http://schemas.openxmlformats.org/markup-compatibility/2006">
              <mc:Choice xmlns:v="urn:schemas-microsoft-com:vml" Requires="v">
                <p:oleObj spid="_x0000_s690208" r:id="rId4" imgW="571252" imgH="317362" progId="Equation.DSMT4">
                  <p:embed/>
                </p:oleObj>
              </mc:Choice>
              <mc:Fallback>
                <p:oleObj r:id="rId4" imgW="571252" imgH="31736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571" y="2057400"/>
                        <a:ext cx="1580171" cy="869094"/>
                      </a:xfrm>
                      <a:prstGeom prst="rect">
                        <a:avLst/>
                      </a:prstGeom>
                      <a:noFill/>
                      <a:extLst/>
                    </p:spPr>
                  </p:pic>
                </p:oleObj>
              </mc:Fallback>
            </mc:AlternateContent>
          </a:graphicData>
        </a:graphic>
      </p:graphicFrame>
      <p:sp>
        <p:nvSpPr>
          <p:cNvPr id="16" name="Footer Placeholder 15"/>
          <p:cNvSpPr>
            <a:spLocks noGrp="1"/>
          </p:cNvSpPr>
          <p:nvPr>
            <p:ph type="ftr" sz="quarter" idx="11"/>
          </p:nvPr>
        </p:nvSpPr>
        <p:spPr/>
        <p:txBody>
          <a:bodyPr/>
          <a:lstStyle/>
          <a:p>
            <a:r>
              <a:rPr lang="en-US" smtClean="0"/>
              <a:t>Copyright 2011 Scott Storla</a:t>
            </a:r>
            <a:endParaRPr lang="en-US"/>
          </a:p>
        </p:txBody>
      </p:sp>
      <p:sp>
        <p:nvSpPr>
          <p:cNvPr id="20" name="Rectangle 19"/>
          <p:cNvSpPr/>
          <p:nvPr/>
        </p:nvSpPr>
        <p:spPr>
          <a:xfrm>
            <a:off x="914400" y="200561"/>
            <a:ext cx="7239000" cy="1323439"/>
          </a:xfrm>
          <a:prstGeom prst="rect">
            <a:avLst/>
          </a:prstGeom>
        </p:spPr>
        <p:txBody>
          <a:bodyPr wrap="square">
            <a:spAutoFit/>
          </a:bodyPr>
          <a:lstStyle/>
          <a:p>
            <a:r>
              <a:rPr lang="en-US" sz="2000" dirty="0">
                <a:latin typeface="Arial" pitchFamily="34" charset="0"/>
                <a:cs typeface="Arial" pitchFamily="34" charset="0"/>
              </a:rPr>
              <a:t>Predict the shape of the graph using the operations in the function and the five basic shapes.  Then graph the function and see if the shape is the same as you predicted. Make sure you label the axes.</a:t>
            </a:r>
          </a:p>
        </p:txBody>
      </p:sp>
      <p:graphicFrame>
        <p:nvGraphicFramePr>
          <p:cNvPr id="21" name="Table 20"/>
          <p:cNvGraphicFramePr>
            <a:graphicFrameLocks noGrp="1"/>
          </p:cNvGraphicFramePr>
          <p:nvPr>
            <p:extLst>
              <p:ext uri="{D42A27DB-BD31-4B8C-83A1-F6EECF244321}">
                <p14:modId xmlns:p14="http://schemas.microsoft.com/office/powerpoint/2010/main" val="3217649297"/>
              </p:ext>
            </p:extLst>
          </p:nvPr>
        </p:nvGraphicFramePr>
        <p:xfrm>
          <a:off x="914400" y="3200400"/>
          <a:ext cx="1600200" cy="2819400"/>
        </p:xfrm>
        <a:graphic>
          <a:graphicData uri="http://schemas.openxmlformats.org/drawingml/2006/table">
            <a:tbl>
              <a:tblPr firstRow="1" firstCol="1" bandRow="1"/>
              <a:tblGrid>
                <a:gridCol w="644317"/>
                <a:gridCol w="955883"/>
              </a:tblGrid>
              <a:tr h="469900">
                <a:tc>
                  <a:txBody>
                    <a:bodyPr/>
                    <a:lstStyle/>
                    <a:p>
                      <a:pPr marL="0" marR="0" algn="ctr">
                        <a:lnSpc>
                          <a:spcPct val="115000"/>
                        </a:lnSpc>
                        <a:spcBef>
                          <a:spcPts val="0"/>
                        </a:spcBef>
                        <a:spcAft>
                          <a:spcPts val="0"/>
                        </a:spcAft>
                      </a:pPr>
                      <a:r>
                        <a:rPr lang="en-US" sz="1800" dirty="0">
                          <a:effectLst/>
                          <a:latin typeface="Arial"/>
                          <a:ea typeface="Calibri"/>
                          <a:cs typeface="Arial"/>
                        </a:rPr>
                        <a:t>x</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Arial"/>
                        </a:rPr>
                        <a:t>y</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–8</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-1</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–2</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2</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a:effectLst/>
                          <a:latin typeface="Arial"/>
                          <a:ea typeface="Calibri"/>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3</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a:effectLst/>
                          <a:latin typeface="Arial"/>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8</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7</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31824"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133600"/>
            <a:ext cx="437763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752600" y="3712515"/>
            <a:ext cx="533400"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4" name="Rectangle 23"/>
          <p:cNvSpPr/>
          <p:nvPr/>
        </p:nvSpPr>
        <p:spPr>
          <a:xfrm>
            <a:off x="1752600" y="4191000"/>
            <a:ext cx="533400"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5" name="Rectangle 24"/>
          <p:cNvSpPr/>
          <p:nvPr/>
        </p:nvSpPr>
        <p:spPr>
          <a:xfrm>
            <a:off x="1752600" y="4648200"/>
            <a:ext cx="533400"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6" name="Rectangle 25"/>
          <p:cNvSpPr/>
          <p:nvPr/>
        </p:nvSpPr>
        <p:spPr>
          <a:xfrm>
            <a:off x="1718353" y="5181600"/>
            <a:ext cx="533400"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7" name="Rectangle 26"/>
          <p:cNvSpPr/>
          <p:nvPr/>
        </p:nvSpPr>
        <p:spPr>
          <a:xfrm>
            <a:off x="1769724" y="5617515"/>
            <a:ext cx="533400"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cxnSp>
        <p:nvCxnSpPr>
          <p:cNvPr id="3" name="Straight Arrow Connector 2"/>
          <p:cNvCxnSpPr/>
          <p:nvPr/>
        </p:nvCxnSpPr>
        <p:spPr>
          <a:xfrm flipV="1">
            <a:off x="3733800" y="2642170"/>
            <a:ext cx="3810000" cy="1717008"/>
          </a:xfrm>
          <a:prstGeom prst="straightConnector1">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17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931"/>
                                        </p:tgtEl>
                                        <p:attrNameLst>
                                          <p:attrName>style.visibility</p:attrName>
                                        </p:attrNameLst>
                                      </p:cBhvr>
                                      <p:to>
                                        <p:strVal val="visible"/>
                                      </p:to>
                                    </p:set>
                                    <p:animEffect transition="in" filter="fade">
                                      <p:cBhvr>
                                        <p:cTn id="7" dur="500"/>
                                        <p:tgtEl>
                                          <p:spTgt spid="2529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31824"/>
                                        </p:tgtEl>
                                        <p:attrNameLst>
                                          <p:attrName>style.visibility</p:attrName>
                                        </p:attrNameLst>
                                      </p:cBhvr>
                                      <p:to>
                                        <p:strVal val="visible"/>
                                      </p:to>
                                    </p:set>
                                    <p:animEffect transition="in" filter="fade">
                                      <p:cBhvr>
                                        <p:cTn id="34" dur="500"/>
                                        <p:tgtEl>
                                          <p:spTgt spid="6318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2931" name="Object 3"/>
          <p:cNvGraphicFramePr>
            <a:graphicFrameLocks noChangeAspect="1"/>
          </p:cNvGraphicFramePr>
          <p:nvPr>
            <p:extLst>
              <p:ext uri="{D42A27DB-BD31-4B8C-83A1-F6EECF244321}">
                <p14:modId xmlns:p14="http://schemas.microsoft.com/office/powerpoint/2010/main" val="655916405"/>
              </p:ext>
            </p:extLst>
          </p:nvPr>
        </p:nvGraphicFramePr>
        <p:xfrm>
          <a:off x="1169988" y="2195513"/>
          <a:ext cx="1020762" cy="590550"/>
        </p:xfrm>
        <a:graphic>
          <a:graphicData uri="http://schemas.openxmlformats.org/presentationml/2006/ole">
            <mc:AlternateContent xmlns:mc="http://schemas.openxmlformats.org/markup-compatibility/2006">
              <mc:Choice xmlns:v="urn:schemas-microsoft-com:vml" Requires="v">
                <p:oleObj spid="_x0000_s691232" name="Equation" r:id="rId4" imgW="368280" imgH="215640" progId="Equation.DSMT4">
                  <p:embed/>
                </p:oleObj>
              </mc:Choice>
              <mc:Fallback>
                <p:oleObj name="Equation" r:id="rId4" imgW="368280" imgH="215640" progId="Equation.DSMT4">
                  <p:embed/>
                  <p:pic>
                    <p:nvPicPr>
                      <p:cNvPr id="0" name=""/>
                      <p:cNvPicPr>
                        <a:picLocks noChangeAspect="1" noChangeArrowheads="1"/>
                      </p:cNvPicPr>
                      <p:nvPr/>
                    </p:nvPicPr>
                    <p:blipFill>
                      <a:blip r:embed="rId5"/>
                      <a:srcRect/>
                      <a:stretch>
                        <a:fillRect/>
                      </a:stretch>
                    </p:blipFill>
                    <p:spPr bwMode="auto">
                      <a:xfrm>
                        <a:off x="1169988" y="2195513"/>
                        <a:ext cx="1020762" cy="590550"/>
                      </a:xfrm>
                      <a:prstGeom prst="rect">
                        <a:avLst/>
                      </a:prstGeom>
                      <a:noFill/>
                      <a:extLst/>
                    </p:spPr>
                  </p:pic>
                </p:oleObj>
              </mc:Fallback>
            </mc:AlternateContent>
          </a:graphicData>
        </a:graphic>
      </p:graphicFrame>
      <p:sp>
        <p:nvSpPr>
          <p:cNvPr id="16" name="Footer Placeholder 15"/>
          <p:cNvSpPr>
            <a:spLocks noGrp="1"/>
          </p:cNvSpPr>
          <p:nvPr>
            <p:ph type="ftr" sz="quarter" idx="11"/>
          </p:nvPr>
        </p:nvSpPr>
        <p:spPr/>
        <p:txBody>
          <a:bodyPr/>
          <a:lstStyle/>
          <a:p>
            <a:r>
              <a:rPr lang="en-US" smtClean="0"/>
              <a:t>Copyright 2011 Scott Storla</a:t>
            </a:r>
            <a:endParaRPr lang="en-US"/>
          </a:p>
        </p:txBody>
      </p:sp>
      <p:sp>
        <p:nvSpPr>
          <p:cNvPr id="20" name="Rectangle 19"/>
          <p:cNvSpPr/>
          <p:nvPr/>
        </p:nvSpPr>
        <p:spPr>
          <a:xfrm>
            <a:off x="914400" y="200561"/>
            <a:ext cx="7239000" cy="1323439"/>
          </a:xfrm>
          <a:prstGeom prst="rect">
            <a:avLst/>
          </a:prstGeom>
        </p:spPr>
        <p:txBody>
          <a:bodyPr wrap="square">
            <a:spAutoFit/>
          </a:bodyPr>
          <a:lstStyle/>
          <a:p>
            <a:r>
              <a:rPr lang="en-US" sz="2000" dirty="0">
                <a:latin typeface="Arial" pitchFamily="34" charset="0"/>
                <a:cs typeface="Arial" pitchFamily="34" charset="0"/>
              </a:rPr>
              <a:t>Predict the shape of the graph using the operations in the function and the five basic shapes.  Then graph the function and see if the shape is the same as you predicted. Make sure you label the axes.</a:t>
            </a:r>
          </a:p>
        </p:txBody>
      </p:sp>
      <p:graphicFrame>
        <p:nvGraphicFramePr>
          <p:cNvPr id="4" name="Table 3"/>
          <p:cNvGraphicFramePr>
            <a:graphicFrameLocks noGrp="1"/>
          </p:cNvGraphicFramePr>
          <p:nvPr>
            <p:extLst>
              <p:ext uri="{D42A27DB-BD31-4B8C-83A1-F6EECF244321}">
                <p14:modId xmlns:p14="http://schemas.microsoft.com/office/powerpoint/2010/main" val="2552764403"/>
              </p:ext>
            </p:extLst>
          </p:nvPr>
        </p:nvGraphicFramePr>
        <p:xfrm>
          <a:off x="914400" y="3032589"/>
          <a:ext cx="1600200" cy="2819400"/>
        </p:xfrm>
        <a:graphic>
          <a:graphicData uri="http://schemas.openxmlformats.org/drawingml/2006/table">
            <a:tbl>
              <a:tblPr firstRow="1" firstCol="1" bandRow="1"/>
              <a:tblGrid>
                <a:gridCol w="644317"/>
                <a:gridCol w="955883"/>
              </a:tblGrid>
              <a:tr h="469900">
                <a:tc>
                  <a:txBody>
                    <a:bodyPr/>
                    <a:lstStyle/>
                    <a:p>
                      <a:pPr marL="0" marR="0" algn="ctr">
                        <a:lnSpc>
                          <a:spcPct val="115000"/>
                        </a:lnSpc>
                        <a:spcBef>
                          <a:spcPts val="0"/>
                        </a:spcBef>
                        <a:spcAft>
                          <a:spcPts val="0"/>
                        </a:spcAft>
                      </a:pPr>
                      <a:r>
                        <a:rPr lang="en-US" sz="1800" dirty="0">
                          <a:effectLst/>
                          <a:latin typeface="Arial"/>
                          <a:ea typeface="Calibri"/>
                          <a:cs typeface="Arial"/>
                        </a:rPr>
                        <a:t>x</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Arial"/>
                        </a:rPr>
                        <a:t>y</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a:effectLst/>
                          <a:latin typeface="Arial"/>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0.0625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a:effectLst/>
                          <a:latin typeface="Arial"/>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a:effectLst/>
                          <a:latin typeface="Arial"/>
                          <a:ea typeface="Calibri"/>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a:effectLst/>
                          <a:latin typeface="Arial"/>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a:effectLst/>
                          <a:latin typeface="Arial"/>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 name="Picture 20"/>
          <p:cNvPicPr/>
          <p:nvPr/>
        </p:nvPicPr>
        <p:blipFill>
          <a:blip r:embed="rId6"/>
          <a:stretch>
            <a:fillRect/>
          </a:stretch>
        </p:blipFill>
        <p:spPr>
          <a:xfrm>
            <a:off x="3581400" y="2438400"/>
            <a:ext cx="3962400" cy="3276600"/>
          </a:xfrm>
          <a:prstGeom prst="rect">
            <a:avLst/>
          </a:prstGeom>
        </p:spPr>
      </p:pic>
      <p:sp>
        <p:nvSpPr>
          <p:cNvPr id="22" name="Rectangle 21"/>
          <p:cNvSpPr/>
          <p:nvPr/>
        </p:nvSpPr>
        <p:spPr>
          <a:xfrm>
            <a:off x="1676400" y="3560115"/>
            <a:ext cx="762000"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3" name="Rectangle 22"/>
          <p:cNvSpPr/>
          <p:nvPr/>
        </p:nvSpPr>
        <p:spPr>
          <a:xfrm>
            <a:off x="1718353" y="4038600"/>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4" name="Rectangle 23"/>
          <p:cNvSpPr/>
          <p:nvPr/>
        </p:nvSpPr>
        <p:spPr>
          <a:xfrm>
            <a:off x="1718353" y="4495800"/>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5" name="Rectangle 24"/>
          <p:cNvSpPr/>
          <p:nvPr/>
        </p:nvSpPr>
        <p:spPr>
          <a:xfrm>
            <a:off x="1684106" y="5029200"/>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6" name="Rectangle 25"/>
          <p:cNvSpPr/>
          <p:nvPr/>
        </p:nvSpPr>
        <p:spPr>
          <a:xfrm>
            <a:off x="1735477" y="5465115"/>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2557511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2931" name="Object 3"/>
          <p:cNvGraphicFramePr>
            <a:graphicFrameLocks noChangeAspect="1"/>
          </p:cNvGraphicFramePr>
          <p:nvPr>
            <p:extLst>
              <p:ext uri="{D42A27DB-BD31-4B8C-83A1-F6EECF244321}">
                <p14:modId xmlns:p14="http://schemas.microsoft.com/office/powerpoint/2010/main" val="3786630255"/>
              </p:ext>
            </p:extLst>
          </p:nvPr>
        </p:nvGraphicFramePr>
        <p:xfrm>
          <a:off x="923925" y="2228850"/>
          <a:ext cx="1512888" cy="522288"/>
        </p:xfrm>
        <a:graphic>
          <a:graphicData uri="http://schemas.openxmlformats.org/presentationml/2006/ole">
            <mc:AlternateContent xmlns:mc="http://schemas.openxmlformats.org/markup-compatibility/2006">
              <mc:Choice xmlns:v="urn:schemas-microsoft-com:vml" Requires="v">
                <p:oleObj spid="_x0000_s692256" name="Equation" r:id="rId4" imgW="545760" imgH="190440" progId="Equation.DSMT4">
                  <p:embed/>
                </p:oleObj>
              </mc:Choice>
              <mc:Fallback>
                <p:oleObj name="Equation" r:id="rId4" imgW="545760" imgH="190440" progId="Equation.DSMT4">
                  <p:embed/>
                  <p:pic>
                    <p:nvPicPr>
                      <p:cNvPr id="0" name=""/>
                      <p:cNvPicPr>
                        <a:picLocks noChangeAspect="1" noChangeArrowheads="1"/>
                      </p:cNvPicPr>
                      <p:nvPr/>
                    </p:nvPicPr>
                    <p:blipFill>
                      <a:blip r:embed="rId5"/>
                      <a:srcRect/>
                      <a:stretch>
                        <a:fillRect/>
                      </a:stretch>
                    </p:blipFill>
                    <p:spPr bwMode="auto">
                      <a:xfrm>
                        <a:off x="923925" y="2228850"/>
                        <a:ext cx="1512888" cy="522288"/>
                      </a:xfrm>
                      <a:prstGeom prst="rect">
                        <a:avLst/>
                      </a:prstGeom>
                      <a:noFill/>
                      <a:extLst/>
                    </p:spPr>
                  </p:pic>
                </p:oleObj>
              </mc:Fallback>
            </mc:AlternateContent>
          </a:graphicData>
        </a:graphic>
      </p:graphicFrame>
      <p:sp>
        <p:nvSpPr>
          <p:cNvPr id="16" name="Footer Placeholder 15"/>
          <p:cNvSpPr>
            <a:spLocks noGrp="1"/>
          </p:cNvSpPr>
          <p:nvPr>
            <p:ph type="ftr" sz="quarter" idx="11"/>
          </p:nvPr>
        </p:nvSpPr>
        <p:spPr/>
        <p:txBody>
          <a:bodyPr/>
          <a:lstStyle/>
          <a:p>
            <a:r>
              <a:rPr lang="en-US" smtClean="0"/>
              <a:t>Copyright 2011 Scott Storla</a:t>
            </a:r>
            <a:endParaRPr lang="en-US"/>
          </a:p>
        </p:txBody>
      </p:sp>
      <p:sp>
        <p:nvSpPr>
          <p:cNvPr id="20" name="Rectangle 19"/>
          <p:cNvSpPr/>
          <p:nvPr/>
        </p:nvSpPr>
        <p:spPr>
          <a:xfrm>
            <a:off x="914400" y="200561"/>
            <a:ext cx="7239000" cy="1323439"/>
          </a:xfrm>
          <a:prstGeom prst="rect">
            <a:avLst/>
          </a:prstGeom>
        </p:spPr>
        <p:txBody>
          <a:bodyPr wrap="square">
            <a:spAutoFit/>
          </a:bodyPr>
          <a:lstStyle/>
          <a:p>
            <a:r>
              <a:rPr lang="en-US" sz="2000" dirty="0">
                <a:latin typeface="Arial" pitchFamily="34" charset="0"/>
                <a:cs typeface="Arial" pitchFamily="34" charset="0"/>
              </a:rPr>
              <a:t>Predict the shape of the graph using the operations in the function and the five basic shapes.  Then graph the function and see if the shape is the same as you predicted. Make sure you label the axes.</a:t>
            </a:r>
          </a:p>
        </p:txBody>
      </p:sp>
      <p:graphicFrame>
        <p:nvGraphicFramePr>
          <p:cNvPr id="4" name="Table 3"/>
          <p:cNvGraphicFramePr>
            <a:graphicFrameLocks noGrp="1"/>
          </p:cNvGraphicFramePr>
          <p:nvPr>
            <p:extLst>
              <p:ext uri="{D42A27DB-BD31-4B8C-83A1-F6EECF244321}">
                <p14:modId xmlns:p14="http://schemas.microsoft.com/office/powerpoint/2010/main" val="901091875"/>
              </p:ext>
            </p:extLst>
          </p:nvPr>
        </p:nvGraphicFramePr>
        <p:xfrm>
          <a:off x="914400" y="3032589"/>
          <a:ext cx="1600200" cy="2819400"/>
        </p:xfrm>
        <a:graphic>
          <a:graphicData uri="http://schemas.openxmlformats.org/drawingml/2006/table">
            <a:tbl>
              <a:tblPr firstRow="1" firstCol="1" bandRow="1"/>
              <a:tblGrid>
                <a:gridCol w="644317"/>
                <a:gridCol w="955883"/>
              </a:tblGrid>
              <a:tr h="469900">
                <a:tc>
                  <a:txBody>
                    <a:bodyPr/>
                    <a:lstStyle/>
                    <a:p>
                      <a:pPr marL="0" marR="0" algn="ctr">
                        <a:lnSpc>
                          <a:spcPct val="115000"/>
                        </a:lnSpc>
                        <a:spcBef>
                          <a:spcPts val="0"/>
                        </a:spcBef>
                        <a:spcAft>
                          <a:spcPts val="0"/>
                        </a:spcAft>
                      </a:pPr>
                      <a:r>
                        <a:rPr lang="en-US" sz="1800" dirty="0">
                          <a:effectLst/>
                          <a:latin typeface="Arial"/>
                          <a:ea typeface="Calibri"/>
                          <a:cs typeface="Arial"/>
                        </a:rPr>
                        <a:t>x</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Arial"/>
                        </a:rPr>
                        <a:t>y</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–1</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0</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0</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1</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3</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2</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6</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2.6</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8</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3</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Rectangle 21"/>
          <p:cNvSpPr/>
          <p:nvPr/>
        </p:nvSpPr>
        <p:spPr>
          <a:xfrm>
            <a:off x="1676400" y="3560115"/>
            <a:ext cx="762000"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3" name="Rectangle 22"/>
          <p:cNvSpPr/>
          <p:nvPr/>
        </p:nvSpPr>
        <p:spPr>
          <a:xfrm>
            <a:off x="1718353" y="4038600"/>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4" name="Rectangle 23"/>
          <p:cNvSpPr/>
          <p:nvPr/>
        </p:nvSpPr>
        <p:spPr>
          <a:xfrm>
            <a:off x="1718353" y="4495800"/>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5" name="Rectangle 24"/>
          <p:cNvSpPr/>
          <p:nvPr/>
        </p:nvSpPr>
        <p:spPr>
          <a:xfrm>
            <a:off x="1684106" y="5029200"/>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6" name="Rectangle 25"/>
          <p:cNvSpPr/>
          <p:nvPr/>
        </p:nvSpPr>
        <p:spPr>
          <a:xfrm>
            <a:off x="1735477" y="5465115"/>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pic>
        <p:nvPicPr>
          <p:cNvPr id="27" name="Picture 26"/>
          <p:cNvPicPr/>
          <p:nvPr/>
        </p:nvPicPr>
        <p:blipFill>
          <a:blip r:embed="rId6"/>
          <a:stretch>
            <a:fillRect/>
          </a:stretch>
        </p:blipFill>
        <p:spPr>
          <a:xfrm>
            <a:off x="3814762" y="2679700"/>
            <a:ext cx="3424238" cy="3263900"/>
          </a:xfrm>
          <a:prstGeom prst="rect">
            <a:avLst/>
          </a:prstGeom>
        </p:spPr>
      </p:pic>
    </p:spTree>
    <p:extLst>
      <p:ext uri="{BB962C8B-B14F-4D97-AF65-F5344CB8AC3E}">
        <p14:creationId xmlns:p14="http://schemas.microsoft.com/office/powerpoint/2010/main" val="3433408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228600" y="233855"/>
            <a:ext cx="2967260"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Step 1.  Gather data</a:t>
            </a:r>
            <a:endParaRPr lang="en-US" sz="20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67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8144"/>
            <a:ext cx="2869324" cy="575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514350"/>
            <a:ext cx="1323975" cy="561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572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89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01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422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05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08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2931" name="Object 3"/>
          <p:cNvGraphicFramePr>
            <a:graphicFrameLocks noChangeAspect="1"/>
          </p:cNvGraphicFramePr>
          <p:nvPr>
            <p:extLst>
              <p:ext uri="{D42A27DB-BD31-4B8C-83A1-F6EECF244321}">
                <p14:modId xmlns:p14="http://schemas.microsoft.com/office/powerpoint/2010/main" val="496091034"/>
              </p:ext>
            </p:extLst>
          </p:nvPr>
        </p:nvGraphicFramePr>
        <p:xfrm>
          <a:off x="836613" y="2141538"/>
          <a:ext cx="1687512" cy="696912"/>
        </p:xfrm>
        <a:graphic>
          <a:graphicData uri="http://schemas.openxmlformats.org/presentationml/2006/ole">
            <mc:AlternateContent xmlns:mc="http://schemas.openxmlformats.org/markup-compatibility/2006">
              <mc:Choice xmlns:v="urn:schemas-microsoft-com:vml" Requires="v">
                <p:oleObj spid="_x0000_s693280" name="Equation" r:id="rId4" imgW="609480" imgH="253800" progId="Equation.DSMT4">
                  <p:embed/>
                </p:oleObj>
              </mc:Choice>
              <mc:Fallback>
                <p:oleObj name="Equation" r:id="rId4" imgW="609480" imgH="253800" progId="Equation.DSMT4">
                  <p:embed/>
                  <p:pic>
                    <p:nvPicPr>
                      <p:cNvPr id="0" name=""/>
                      <p:cNvPicPr>
                        <a:picLocks noChangeAspect="1" noChangeArrowheads="1"/>
                      </p:cNvPicPr>
                      <p:nvPr/>
                    </p:nvPicPr>
                    <p:blipFill>
                      <a:blip r:embed="rId5"/>
                      <a:srcRect/>
                      <a:stretch>
                        <a:fillRect/>
                      </a:stretch>
                    </p:blipFill>
                    <p:spPr bwMode="auto">
                      <a:xfrm>
                        <a:off x="836613" y="2141538"/>
                        <a:ext cx="1687512" cy="696912"/>
                      </a:xfrm>
                      <a:prstGeom prst="rect">
                        <a:avLst/>
                      </a:prstGeom>
                      <a:noFill/>
                      <a:extLst/>
                    </p:spPr>
                  </p:pic>
                </p:oleObj>
              </mc:Fallback>
            </mc:AlternateContent>
          </a:graphicData>
        </a:graphic>
      </p:graphicFrame>
      <p:sp>
        <p:nvSpPr>
          <p:cNvPr id="16" name="Footer Placeholder 15"/>
          <p:cNvSpPr>
            <a:spLocks noGrp="1"/>
          </p:cNvSpPr>
          <p:nvPr>
            <p:ph type="ftr" sz="quarter" idx="11"/>
          </p:nvPr>
        </p:nvSpPr>
        <p:spPr/>
        <p:txBody>
          <a:bodyPr/>
          <a:lstStyle/>
          <a:p>
            <a:r>
              <a:rPr lang="en-US" smtClean="0"/>
              <a:t>Copyright 2011 Scott Storla</a:t>
            </a:r>
            <a:endParaRPr lang="en-US"/>
          </a:p>
        </p:txBody>
      </p:sp>
      <p:sp>
        <p:nvSpPr>
          <p:cNvPr id="20" name="Rectangle 19"/>
          <p:cNvSpPr/>
          <p:nvPr/>
        </p:nvSpPr>
        <p:spPr>
          <a:xfrm>
            <a:off x="914400" y="200561"/>
            <a:ext cx="7239000" cy="1323439"/>
          </a:xfrm>
          <a:prstGeom prst="rect">
            <a:avLst/>
          </a:prstGeom>
        </p:spPr>
        <p:txBody>
          <a:bodyPr wrap="square">
            <a:spAutoFit/>
          </a:bodyPr>
          <a:lstStyle/>
          <a:p>
            <a:r>
              <a:rPr lang="en-US" sz="2000" dirty="0">
                <a:latin typeface="Arial" pitchFamily="34" charset="0"/>
                <a:cs typeface="Arial" pitchFamily="34" charset="0"/>
              </a:rPr>
              <a:t>Predict the shape of the graph using the operations in the function and the five basic shapes.  Then graph the function and see if the shape is the same as you predicted. Make sure you label the axes.</a:t>
            </a:r>
          </a:p>
        </p:txBody>
      </p:sp>
      <p:graphicFrame>
        <p:nvGraphicFramePr>
          <p:cNvPr id="4" name="Table 3"/>
          <p:cNvGraphicFramePr>
            <a:graphicFrameLocks noGrp="1"/>
          </p:cNvGraphicFramePr>
          <p:nvPr>
            <p:extLst>
              <p:ext uri="{D42A27DB-BD31-4B8C-83A1-F6EECF244321}">
                <p14:modId xmlns:p14="http://schemas.microsoft.com/office/powerpoint/2010/main" val="1728774323"/>
              </p:ext>
            </p:extLst>
          </p:nvPr>
        </p:nvGraphicFramePr>
        <p:xfrm>
          <a:off x="914400" y="3032589"/>
          <a:ext cx="1600200" cy="2819400"/>
        </p:xfrm>
        <a:graphic>
          <a:graphicData uri="http://schemas.openxmlformats.org/drawingml/2006/table">
            <a:tbl>
              <a:tblPr firstRow="1" firstCol="1" bandRow="1"/>
              <a:tblGrid>
                <a:gridCol w="644317"/>
                <a:gridCol w="955883"/>
              </a:tblGrid>
              <a:tr h="469900">
                <a:tc>
                  <a:txBody>
                    <a:bodyPr/>
                    <a:lstStyle/>
                    <a:p>
                      <a:pPr marL="0" marR="0" algn="ctr">
                        <a:lnSpc>
                          <a:spcPct val="115000"/>
                        </a:lnSpc>
                        <a:spcBef>
                          <a:spcPts val="0"/>
                        </a:spcBef>
                        <a:spcAft>
                          <a:spcPts val="0"/>
                        </a:spcAft>
                      </a:pPr>
                      <a:r>
                        <a:rPr lang="en-US" sz="1800" dirty="0">
                          <a:effectLst/>
                          <a:latin typeface="Arial"/>
                          <a:ea typeface="Calibri"/>
                          <a:cs typeface="Arial"/>
                        </a:rPr>
                        <a:t>x</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Arial"/>
                          <a:ea typeface="Calibri"/>
                          <a:cs typeface="Arial"/>
                        </a:rPr>
                        <a:t>y</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-4</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9</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-2</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1</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0</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1</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1</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4</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0">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2</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smtClean="0">
                          <a:effectLst/>
                          <a:latin typeface="Arial"/>
                          <a:ea typeface="Calibri"/>
                          <a:cs typeface="Times New Roman"/>
                        </a:rPr>
                        <a:t>9</a:t>
                      </a:r>
                      <a:endParaRPr lang="en-US" sz="18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Rectangle 21"/>
          <p:cNvSpPr/>
          <p:nvPr/>
        </p:nvSpPr>
        <p:spPr>
          <a:xfrm>
            <a:off x="1676400" y="3560115"/>
            <a:ext cx="762000"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3" name="Rectangle 22"/>
          <p:cNvSpPr/>
          <p:nvPr/>
        </p:nvSpPr>
        <p:spPr>
          <a:xfrm>
            <a:off x="1718353" y="4038600"/>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4" name="Rectangle 23"/>
          <p:cNvSpPr/>
          <p:nvPr/>
        </p:nvSpPr>
        <p:spPr>
          <a:xfrm>
            <a:off x="1718353" y="4495800"/>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5" name="Rectangle 24"/>
          <p:cNvSpPr/>
          <p:nvPr/>
        </p:nvSpPr>
        <p:spPr>
          <a:xfrm>
            <a:off x="1684106" y="5029200"/>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sp>
        <p:nvSpPr>
          <p:cNvPr id="26" name="Rectangle 25"/>
          <p:cNvSpPr/>
          <p:nvPr/>
        </p:nvSpPr>
        <p:spPr>
          <a:xfrm>
            <a:off x="1735477" y="5465115"/>
            <a:ext cx="643847" cy="326085"/>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2400" dirty="0" smtClean="0">
              <a:latin typeface="Arial" pitchFamily="34" charset="0"/>
              <a:cs typeface="Arial" pitchFamily="34" charset="0"/>
            </a:endParaRPr>
          </a:p>
        </p:txBody>
      </p:sp>
      <p:pic>
        <p:nvPicPr>
          <p:cNvPr id="28" name="Picture 27"/>
          <p:cNvPicPr/>
          <p:nvPr/>
        </p:nvPicPr>
        <p:blipFill>
          <a:blip r:embed="rId6"/>
          <a:stretch>
            <a:fillRect/>
          </a:stretch>
        </p:blipFill>
        <p:spPr>
          <a:xfrm>
            <a:off x="3829050" y="2689224"/>
            <a:ext cx="3409950" cy="3254375"/>
          </a:xfrm>
          <a:prstGeom prst="rect">
            <a:avLst/>
          </a:prstGeom>
        </p:spPr>
      </p:pic>
    </p:spTree>
    <p:extLst>
      <p:ext uri="{BB962C8B-B14F-4D97-AF65-F5344CB8AC3E}">
        <p14:creationId xmlns:p14="http://schemas.microsoft.com/office/powerpoint/2010/main" val="374798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4" name="Rectangle 13"/>
          <p:cNvSpPr/>
          <p:nvPr/>
        </p:nvSpPr>
        <p:spPr>
          <a:xfrm>
            <a:off x="1828799" y="304800"/>
            <a:ext cx="5486401" cy="707886"/>
          </a:xfrm>
          <a:prstGeom prst="rect">
            <a:avLst/>
          </a:prstGeom>
        </p:spPr>
        <p:txBody>
          <a:bodyPr wrap="square">
            <a:spAutoFit/>
          </a:bodyPr>
          <a:lstStyle/>
          <a:p>
            <a:r>
              <a:rPr lang="en-US" sz="2000" dirty="0" smtClean="0">
                <a:latin typeface="Arial" pitchFamily="34" charset="0"/>
                <a:cs typeface="Arial" pitchFamily="34" charset="0"/>
              </a:rPr>
              <a:t>On a graph, the domain description and the domain elements are on the horizontal axis.  </a:t>
            </a:r>
            <a:endParaRPr lang="en-US" sz="2000" dirty="0">
              <a:latin typeface="Arial" pitchFamily="34" charset="0"/>
              <a:cs typeface="Arial" pitchFamily="34" charset="0"/>
            </a:endParaRPr>
          </a:p>
        </p:txBody>
      </p:sp>
      <p:pic>
        <p:nvPicPr>
          <p:cNvPr id="568322" name="Picture 2"/>
          <p:cNvPicPr>
            <a:picLocks noChangeAspect="1" noChangeArrowheads="1"/>
          </p:cNvPicPr>
          <p:nvPr/>
        </p:nvPicPr>
        <p:blipFill>
          <a:blip r:embed="rId3" cstate="print"/>
          <a:srcRect/>
          <a:stretch>
            <a:fillRect/>
          </a:stretch>
        </p:blipFill>
        <p:spPr bwMode="auto">
          <a:xfrm>
            <a:off x="3026953" y="1473974"/>
            <a:ext cx="3394893" cy="2780876"/>
          </a:xfrm>
          <a:prstGeom prst="rect">
            <a:avLst/>
          </a:prstGeom>
          <a:noFill/>
          <a:ln w="9525">
            <a:noFill/>
            <a:miter lim="800000"/>
            <a:headEnd/>
            <a:tailEnd/>
          </a:ln>
        </p:spPr>
      </p:pic>
      <p:sp>
        <p:nvSpPr>
          <p:cNvPr id="2" name="Left-Right Arrow 1"/>
          <p:cNvSpPr/>
          <p:nvPr/>
        </p:nvSpPr>
        <p:spPr>
          <a:xfrm>
            <a:off x="2895600" y="2708235"/>
            <a:ext cx="3657600" cy="794802"/>
          </a:xfrm>
          <a:prstGeom prst="leftRightArrow">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000" dirty="0" smtClean="0">
                <a:latin typeface="Arial" pitchFamily="34" charset="0"/>
                <a:cs typeface="Arial" pitchFamily="34" charset="0"/>
              </a:rPr>
              <a:t>Domain</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196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4" name="Rectangle 13"/>
          <p:cNvSpPr/>
          <p:nvPr/>
        </p:nvSpPr>
        <p:spPr>
          <a:xfrm>
            <a:off x="1828799" y="304800"/>
            <a:ext cx="5486401" cy="707886"/>
          </a:xfrm>
          <a:prstGeom prst="rect">
            <a:avLst/>
          </a:prstGeom>
        </p:spPr>
        <p:txBody>
          <a:bodyPr wrap="square">
            <a:spAutoFit/>
          </a:bodyPr>
          <a:lstStyle/>
          <a:p>
            <a:r>
              <a:rPr lang="en-US" sz="2000" dirty="0" smtClean="0">
                <a:latin typeface="Arial" pitchFamily="34" charset="0"/>
                <a:cs typeface="Arial" pitchFamily="34" charset="0"/>
              </a:rPr>
              <a:t>On a graph, the range description and the range elements are on the vertical axis.  </a:t>
            </a:r>
            <a:endParaRPr lang="en-US" sz="2000" dirty="0">
              <a:latin typeface="Arial" pitchFamily="34" charset="0"/>
              <a:cs typeface="Arial" pitchFamily="34" charset="0"/>
            </a:endParaRPr>
          </a:p>
        </p:txBody>
      </p:sp>
      <p:pic>
        <p:nvPicPr>
          <p:cNvPr id="568322" name="Picture 2"/>
          <p:cNvPicPr>
            <a:picLocks noChangeAspect="1" noChangeArrowheads="1"/>
          </p:cNvPicPr>
          <p:nvPr/>
        </p:nvPicPr>
        <p:blipFill>
          <a:blip r:embed="rId3" cstate="print"/>
          <a:srcRect/>
          <a:stretch>
            <a:fillRect/>
          </a:stretch>
        </p:blipFill>
        <p:spPr bwMode="auto">
          <a:xfrm>
            <a:off x="3026953" y="1489740"/>
            <a:ext cx="3394893" cy="2780876"/>
          </a:xfrm>
          <a:prstGeom prst="rect">
            <a:avLst/>
          </a:prstGeom>
          <a:noFill/>
          <a:ln w="9525">
            <a:noFill/>
            <a:miter lim="800000"/>
            <a:headEnd/>
            <a:tailEnd/>
          </a:ln>
        </p:spPr>
      </p:pic>
      <p:sp>
        <p:nvSpPr>
          <p:cNvPr id="2" name="Left-Right Arrow 1"/>
          <p:cNvSpPr/>
          <p:nvPr/>
        </p:nvSpPr>
        <p:spPr>
          <a:xfrm rot="16200000">
            <a:off x="2962496" y="2424745"/>
            <a:ext cx="2774662" cy="917079"/>
          </a:xfrm>
          <a:prstGeom prst="leftRightArrow">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dirty="0" smtClean="0">
                <a:latin typeface="Arial" pitchFamily="34" charset="0"/>
                <a:cs typeface="Arial" pitchFamily="34" charset="0"/>
              </a:rPr>
              <a:t>Range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92250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Footer Placeholder 1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8" name="Rectangle 17"/>
          <p:cNvSpPr/>
          <p:nvPr/>
        </p:nvSpPr>
        <p:spPr>
          <a:xfrm>
            <a:off x="1828800" y="152400"/>
            <a:ext cx="5410200" cy="584775"/>
          </a:xfrm>
          <a:prstGeom prst="rect">
            <a:avLst/>
          </a:prstGeom>
        </p:spPr>
        <p:txBody>
          <a:bodyPr wrap="square">
            <a:spAutoFit/>
          </a:bodyPr>
          <a:lstStyle/>
          <a:p>
            <a:r>
              <a:rPr lang="en-US" sz="1600" dirty="0" smtClean="0">
                <a:latin typeface="Arial" pitchFamily="34" charset="0"/>
                <a:cs typeface="Arial" pitchFamily="34" charset="0"/>
              </a:rPr>
              <a:t>Scale the x-axis from 0 to 20 and the y-axis from 0 to 20.  Label the axes and graph the data.</a:t>
            </a:r>
            <a:endParaRPr lang="en-US" sz="1600" dirty="0">
              <a:latin typeface="Arial" pitchFamily="34" charset="0"/>
              <a:cs typeface="Arial" pitchFamily="34" charset="0"/>
            </a:endParaRPr>
          </a:p>
        </p:txBody>
      </p:sp>
      <p:sp>
        <p:nvSpPr>
          <p:cNvPr id="6" name="TextBox 5"/>
          <p:cNvSpPr txBox="1"/>
          <p:nvPr/>
        </p:nvSpPr>
        <p:spPr>
          <a:xfrm>
            <a:off x="1819275" y="4419600"/>
            <a:ext cx="6096000" cy="1528624"/>
          </a:xfrm>
          <a:prstGeom prst="rect">
            <a:avLst/>
          </a:prstGeom>
          <a:noFill/>
        </p:spPr>
        <p:txBody>
          <a:bodyPr wrap="square" rtlCol="0">
            <a:spAutoFit/>
          </a:bodyPr>
          <a:lstStyle/>
          <a:p>
            <a:pPr marL="342900" indent="-342900">
              <a:spcAft>
                <a:spcPts val="800"/>
              </a:spcAft>
              <a:buAutoNum type="alphaLcParenR"/>
            </a:pPr>
            <a:r>
              <a:rPr lang="en-US" sz="1600" dirty="0" smtClean="0">
                <a:latin typeface="Arial" pitchFamily="34" charset="0"/>
                <a:cs typeface="Arial" pitchFamily="34" charset="0"/>
              </a:rPr>
              <a:t>Use your graph to estimate whole milk consumption in 2000.</a:t>
            </a:r>
          </a:p>
          <a:p>
            <a:pPr marL="342900" indent="-342900">
              <a:spcAft>
                <a:spcPts val="800"/>
              </a:spcAft>
              <a:buAutoNum type="alphaLcParenR"/>
            </a:pPr>
            <a:r>
              <a:rPr lang="en-US" sz="1600" dirty="0" smtClean="0">
                <a:latin typeface="Arial" pitchFamily="34" charset="0"/>
                <a:cs typeface="Arial" pitchFamily="34" charset="0"/>
              </a:rPr>
              <a:t>Use your graph to estimate the first year consumption will reach 9 gallons.</a:t>
            </a:r>
          </a:p>
          <a:p>
            <a:pPr marL="342900" indent="-342900">
              <a:buAutoNum type="alphaLcParenR"/>
            </a:pPr>
            <a:r>
              <a:rPr lang="en-US" sz="1600" dirty="0" smtClean="0">
                <a:latin typeface="Arial" pitchFamily="34" charset="0"/>
                <a:cs typeface="Arial" pitchFamily="34" charset="0"/>
              </a:rPr>
              <a:t>Use your graph to estimate when milk will drop 4 gallons lower than 1985 levels.</a:t>
            </a:r>
          </a:p>
        </p:txBody>
      </p:sp>
      <p:pic>
        <p:nvPicPr>
          <p:cNvPr id="68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1" y="940581"/>
            <a:ext cx="3257550" cy="2926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4196035933"/>
              </p:ext>
            </p:extLst>
          </p:nvPr>
        </p:nvGraphicFramePr>
        <p:xfrm>
          <a:off x="685800" y="1143000"/>
          <a:ext cx="2985944" cy="1632239"/>
        </p:xfrm>
        <a:graphic>
          <a:graphicData uri="http://schemas.openxmlformats.org/presentationml/2006/ole">
            <mc:AlternateContent xmlns:mc="http://schemas.openxmlformats.org/markup-compatibility/2006">
              <mc:Choice xmlns:v="urn:schemas-microsoft-com:vml" Requires="v">
                <p:oleObj spid="_x0000_s689192" name="Equation" r:id="rId5" imgW="1942920" imgH="1054080" progId="Equation.DSMT4">
                  <p:embed/>
                </p:oleObj>
              </mc:Choice>
              <mc:Fallback>
                <p:oleObj name="Equation" r:id="rId5" imgW="1942920" imgH="1054080" progId="Equation.DSMT4">
                  <p:embed/>
                  <p:pic>
                    <p:nvPicPr>
                      <p:cNvPr id="0" name="Object 3"/>
                      <p:cNvPicPr>
                        <a:picLocks noChangeAspect="1" noChangeArrowheads="1"/>
                      </p:cNvPicPr>
                      <p:nvPr/>
                    </p:nvPicPr>
                    <p:blipFill>
                      <a:blip r:embed="rId6"/>
                      <a:srcRect/>
                      <a:stretch>
                        <a:fillRect/>
                      </a:stretch>
                    </p:blipFill>
                    <p:spPr bwMode="auto">
                      <a:xfrm>
                        <a:off x="685800" y="1143000"/>
                        <a:ext cx="2985944" cy="163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91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884948"/>
            <a:ext cx="1692539" cy="30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915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6470" y="885825"/>
            <a:ext cx="38933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a:spLocks noChangeAspect="1"/>
          </p:cNvSpPr>
          <p:nvPr/>
        </p:nvSpPr>
        <p:spPr>
          <a:xfrm>
            <a:off x="4807335" y="1514475"/>
            <a:ext cx="157980" cy="143029"/>
          </a:xfrm>
          <a:prstGeom prst="ellipse">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5" name="Oval 14"/>
          <p:cNvSpPr>
            <a:spLocks noChangeAspect="1"/>
          </p:cNvSpPr>
          <p:nvPr/>
        </p:nvSpPr>
        <p:spPr>
          <a:xfrm>
            <a:off x="5471295" y="1761971"/>
            <a:ext cx="157980" cy="143029"/>
          </a:xfrm>
          <a:prstGeom prst="ellipse">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Oval 15"/>
          <p:cNvSpPr>
            <a:spLocks noChangeAspect="1"/>
          </p:cNvSpPr>
          <p:nvPr/>
        </p:nvSpPr>
        <p:spPr>
          <a:xfrm>
            <a:off x="6157095" y="2009621"/>
            <a:ext cx="157980" cy="143029"/>
          </a:xfrm>
          <a:prstGeom prst="ellipse">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Oval 18"/>
          <p:cNvSpPr>
            <a:spLocks noChangeAspect="1"/>
          </p:cNvSpPr>
          <p:nvPr/>
        </p:nvSpPr>
        <p:spPr>
          <a:xfrm>
            <a:off x="6814320" y="2247746"/>
            <a:ext cx="157980" cy="143029"/>
          </a:xfrm>
          <a:prstGeom prst="ellipse">
            <a:avLst/>
          </a:prstGeom>
          <a:solidFill>
            <a:schemeClr val="tx1"/>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7" name="Straight Arrow Connector 6"/>
          <p:cNvCxnSpPr/>
          <p:nvPr/>
        </p:nvCxnSpPr>
        <p:spPr>
          <a:xfrm>
            <a:off x="4867275" y="1585989"/>
            <a:ext cx="2857500" cy="10333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604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9154"/>
                                        </p:tgtEl>
                                        <p:attrNameLst>
                                          <p:attrName>style.visibility</p:attrName>
                                        </p:attrNameLst>
                                      </p:cBhvr>
                                      <p:to>
                                        <p:strVal val="visible"/>
                                      </p:to>
                                    </p:set>
                                    <p:animEffect transition="in" filter="fade">
                                      <p:cBhvr>
                                        <p:cTn id="7" dur="500"/>
                                        <p:tgtEl>
                                          <p:spTgt spid="689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9156"/>
                                        </p:tgtEl>
                                        <p:attrNameLst>
                                          <p:attrName>style.visibility</p:attrName>
                                        </p:attrNameLst>
                                      </p:cBhvr>
                                      <p:to>
                                        <p:strVal val="visible"/>
                                      </p:to>
                                    </p:set>
                                    <p:animEffect transition="in" filter="fade">
                                      <p:cBhvr>
                                        <p:cTn id="12" dur="500"/>
                                        <p:tgtEl>
                                          <p:spTgt spid="6891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9157"/>
                                        </p:tgtEl>
                                        <p:attrNameLst>
                                          <p:attrName>style.visibility</p:attrName>
                                        </p:attrNameLst>
                                      </p:cBhvr>
                                      <p:to>
                                        <p:strVal val="visible"/>
                                      </p:to>
                                    </p:set>
                                    <p:animEffect transition="in" filter="fade">
                                      <p:cBhvr>
                                        <p:cTn id="17" dur="500"/>
                                        <p:tgtEl>
                                          <p:spTgt spid="6891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Footer Placeholder 1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17" name="Picture 3"/>
          <p:cNvPicPr>
            <a:picLocks noChangeAspect="1" noChangeArrowheads="1"/>
          </p:cNvPicPr>
          <p:nvPr/>
        </p:nvPicPr>
        <p:blipFill>
          <a:blip r:embed="rId3" cstate="print"/>
          <a:srcRect/>
          <a:stretch>
            <a:fillRect/>
          </a:stretch>
        </p:blipFill>
        <p:spPr bwMode="auto">
          <a:xfrm>
            <a:off x="457200" y="990600"/>
            <a:ext cx="2743200" cy="1934736"/>
          </a:xfrm>
          <a:prstGeom prst="rect">
            <a:avLst/>
          </a:prstGeom>
          <a:noFill/>
          <a:ln w="9525">
            <a:noFill/>
            <a:miter lim="800000"/>
            <a:headEnd/>
            <a:tailEnd/>
          </a:ln>
        </p:spPr>
      </p:pic>
      <p:pic>
        <p:nvPicPr>
          <p:cNvPr id="451586" name="Picture 2"/>
          <p:cNvPicPr>
            <a:picLocks noChangeAspect="1" noChangeArrowheads="1"/>
          </p:cNvPicPr>
          <p:nvPr/>
        </p:nvPicPr>
        <p:blipFill>
          <a:blip r:embed="rId4" cstate="print"/>
          <a:srcRect/>
          <a:stretch>
            <a:fillRect/>
          </a:stretch>
        </p:blipFill>
        <p:spPr bwMode="auto">
          <a:xfrm>
            <a:off x="4114800" y="1244263"/>
            <a:ext cx="4896255" cy="4572000"/>
          </a:xfrm>
          <a:prstGeom prst="rect">
            <a:avLst/>
          </a:prstGeom>
          <a:noFill/>
          <a:ln w="9525">
            <a:noFill/>
            <a:miter lim="800000"/>
            <a:headEnd/>
            <a:tailEnd/>
          </a:ln>
        </p:spPr>
      </p:pic>
      <p:sp>
        <p:nvSpPr>
          <p:cNvPr id="16" name="Rectangle 15"/>
          <p:cNvSpPr/>
          <p:nvPr/>
        </p:nvSpPr>
        <p:spPr>
          <a:xfrm>
            <a:off x="1828800" y="152400"/>
            <a:ext cx="5410200" cy="646331"/>
          </a:xfrm>
          <a:prstGeom prst="rect">
            <a:avLst/>
          </a:prstGeom>
        </p:spPr>
        <p:txBody>
          <a:bodyPr wrap="square">
            <a:spAutoFit/>
          </a:bodyPr>
          <a:lstStyle/>
          <a:p>
            <a:r>
              <a:rPr lang="en-US" dirty="0" smtClean="0">
                <a:latin typeface="Arial" pitchFamily="34" charset="0"/>
                <a:cs typeface="Arial" pitchFamily="34" charset="0"/>
              </a:rPr>
              <a:t>Scale the x-axis from 0 to 20 and the y-axis </a:t>
            </a:r>
            <a:r>
              <a:rPr lang="en-US" smtClean="0">
                <a:latin typeface="Arial" pitchFamily="34" charset="0"/>
                <a:cs typeface="Arial" pitchFamily="34" charset="0"/>
              </a:rPr>
              <a:t>from </a:t>
            </a:r>
          </a:p>
          <a:p>
            <a:r>
              <a:rPr lang="en-US" smtClean="0">
                <a:latin typeface="Arial" pitchFamily="34" charset="0"/>
                <a:cs typeface="Arial" pitchFamily="34" charset="0"/>
              </a:rPr>
              <a:t>-100 </a:t>
            </a:r>
            <a:r>
              <a:rPr lang="en-US" dirty="0" smtClean="0">
                <a:latin typeface="Arial" pitchFamily="34" charset="0"/>
                <a:cs typeface="Arial" pitchFamily="34" charset="0"/>
              </a:rPr>
              <a:t>to 100.  Label the axes and graph the data.</a:t>
            </a:r>
            <a:endParaRPr lang="en-US" dirty="0">
              <a:latin typeface="Arial" pitchFamily="34" charset="0"/>
              <a:cs typeface="Arial" pitchFamily="34" charset="0"/>
            </a:endParaRPr>
          </a:p>
        </p:txBody>
      </p:sp>
      <p:sp>
        <p:nvSpPr>
          <p:cNvPr id="6" name="TextBox 5"/>
          <p:cNvSpPr txBox="1"/>
          <p:nvPr/>
        </p:nvSpPr>
        <p:spPr>
          <a:xfrm>
            <a:off x="304800" y="3124200"/>
            <a:ext cx="3733800" cy="2862322"/>
          </a:xfrm>
          <a:prstGeom prst="rect">
            <a:avLst/>
          </a:prstGeom>
          <a:noFill/>
        </p:spPr>
        <p:txBody>
          <a:bodyPr wrap="square" rtlCol="0">
            <a:spAutoFit/>
          </a:bodyPr>
          <a:lstStyle/>
          <a:p>
            <a:pPr marL="342900" indent="-342900">
              <a:buAutoNum type="alphaLcParenR"/>
            </a:pPr>
            <a:r>
              <a:rPr lang="en-US" dirty="0" smtClean="0">
                <a:latin typeface="Arial" pitchFamily="34" charset="0"/>
                <a:cs typeface="Arial" pitchFamily="34" charset="0"/>
              </a:rPr>
              <a:t>Use your graph to estimate the profit if 18 cars are washed.</a:t>
            </a:r>
          </a:p>
          <a:p>
            <a:pPr marL="342900" indent="-342900">
              <a:buAutoNum type="alphaLcParenR"/>
            </a:pPr>
            <a:endParaRPr lang="en-US" sz="900" dirty="0">
              <a:latin typeface="Arial" pitchFamily="34" charset="0"/>
              <a:cs typeface="Arial" pitchFamily="34" charset="0"/>
            </a:endParaRPr>
          </a:p>
          <a:p>
            <a:pPr marL="342900" indent="-342900">
              <a:buAutoNum type="alphaLcParenR"/>
            </a:pPr>
            <a:r>
              <a:rPr lang="en-US" dirty="0" smtClean="0">
                <a:latin typeface="Arial" pitchFamily="34" charset="0"/>
                <a:cs typeface="Arial" pitchFamily="34" charset="0"/>
              </a:rPr>
              <a:t>Can you use the change in profit that occurs between washing 10 cars and 15 cars to estimate the profit for 1 car?</a:t>
            </a:r>
          </a:p>
          <a:p>
            <a:pPr marL="342900" indent="-342900">
              <a:buAutoNum type="alphaLcParenR"/>
            </a:pPr>
            <a:endParaRPr lang="en-US" sz="900" dirty="0">
              <a:latin typeface="Arial" pitchFamily="34" charset="0"/>
              <a:cs typeface="Arial" pitchFamily="34" charset="0"/>
            </a:endParaRPr>
          </a:p>
          <a:p>
            <a:pPr marL="342900" indent="-342900">
              <a:buAutoNum type="alphaLcParenR"/>
            </a:pPr>
            <a:r>
              <a:rPr lang="en-US" dirty="0" smtClean="0">
                <a:latin typeface="Arial" pitchFamily="34" charset="0"/>
                <a:cs typeface="Arial" pitchFamily="34" charset="0"/>
              </a:rPr>
              <a:t>Use your graph to estimate when the car wash will “break even”.</a:t>
            </a:r>
          </a:p>
        </p:txBody>
      </p:sp>
    </p:spTree>
    <p:extLst>
      <p:ext uri="{BB962C8B-B14F-4D97-AF65-F5344CB8AC3E}">
        <p14:creationId xmlns:p14="http://schemas.microsoft.com/office/powerpoint/2010/main" val="2858662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586"/>
                                        </p:tgtEl>
                                        <p:attrNameLst>
                                          <p:attrName>style.visibility</p:attrName>
                                        </p:attrNameLst>
                                      </p:cBhvr>
                                      <p:to>
                                        <p:strVal val="visible"/>
                                      </p:to>
                                    </p:set>
                                    <p:animEffect transition="in" filter="fade">
                                      <p:cBhvr>
                                        <p:cTn id="7" dur="500"/>
                                        <p:tgtEl>
                                          <p:spTgt spid="4515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Footer Placeholder 1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4" name="TextBox 3"/>
          <p:cNvSpPr txBox="1"/>
          <p:nvPr/>
        </p:nvSpPr>
        <p:spPr>
          <a:xfrm>
            <a:off x="4343400" y="457200"/>
            <a:ext cx="4267200" cy="3277820"/>
          </a:xfrm>
          <a:prstGeom prst="rect">
            <a:avLst/>
          </a:prstGeom>
          <a:noFill/>
        </p:spPr>
        <p:txBody>
          <a:bodyPr wrap="square" rtlCol="0">
            <a:spAutoFit/>
          </a:bodyPr>
          <a:lstStyle/>
          <a:p>
            <a:pPr marL="342900" indent="-342900">
              <a:buAutoNum type="alphaLcParenR"/>
            </a:pPr>
            <a:r>
              <a:rPr lang="en-US" dirty="0" smtClean="0">
                <a:latin typeface="Arial" pitchFamily="34" charset="0"/>
                <a:cs typeface="Arial" pitchFamily="34" charset="0"/>
              </a:rPr>
              <a:t>Graph the function.  Scale the </a:t>
            </a:r>
            <a:r>
              <a:rPr lang="en-US" i="1" dirty="0" smtClean="0">
                <a:latin typeface="Arial" pitchFamily="34" charset="0"/>
                <a:cs typeface="Arial" pitchFamily="34" charset="0"/>
              </a:rPr>
              <a:t>x</a:t>
            </a:r>
            <a:r>
              <a:rPr lang="en-US" dirty="0" smtClean="0">
                <a:latin typeface="Arial" pitchFamily="34" charset="0"/>
                <a:cs typeface="Arial" pitchFamily="34" charset="0"/>
              </a:rPr>
              <a:t>-axis from 0 to 10 and the </a:t>
            </a:r>
            <a:r>
              <a:rPr lang="en-US" i="1" dirty="0" smtClean="0">
                <a:latin typeface="Arial" pitchFamily="34" charset="0"/>
                <a:cs typeface="Arial" pitchFamily="34" charset="0"/>
              </a:rPr>
              <a:t>y</a:t>
            </a:r>
            <a:r>
              <a:rPr lang="en-US" dirty="0" smtClean="0">
                <a:latin typeface="Arial" pitchFamily="34" charset="0"/>
                <a:cs typeface="Arial" pitchFamily="34" charset="0"/>
              </a:rPr>
              <a:t>-axis from 0 to 200.  Label your axes.</a:t>
            </a:r>
          </a:p>
          <a:p>
            <a:pPr marL="342900" indent="-342900">
              <a:buAutoNum type="alphaLcParenR"/>
            </a:pPr>
            <a:endParaRPr lang="en-US" sz="900" dirty="0">
              <a:latin typeface="Arial" pitchFamily="34" charset="0"/>
              <a:cs typeface="Arial" pitchFamily="34" charset="0"/>
            </a:endParaRPr>
          </a:p>
          <a:p>
            <a:pPr marL="342900" indent="-342900">
              <a:buAutoNum type="alphaLcParenR"/>
            </a:pPr>
            <a:r>
              <a:rPr lang="en-US" dirty="0" smtClean="0">
                <a:latin typeface="Arial" pitchFamily="34" charset="0"/>
                <a:cs typeface="Arial" pitchFamily="34" charset="0"/>
              </a:rPr>
              <a:t>Use your graph to estimate the number of polio cases in 1955.</a:t>
            </a:r>
          </a:p>
          <a:p>
            <a:pPr marL="342900" indent="-342900">
              <a:buAutoNum type="alphaLcParenR"/>
            </a:pPr>
            <a:endParaRPr lang="en-US" sz="900" dirty="0">
              <a:latin typeface="Arial" pitchFamily="34" charset="0"/>
              <a:cs typeface="Arial" pitchFamily="34" charset="0"/>
            </a:endParaRPr>
          </a:p>
          <a:p>
            <a:pPr marL="342900" indent="-342900">
              <a:buAutoNum type="alphaLcParenR"/>
            </a:pPr>
            <a:r>
              <a:rPr lang="en-US" dirty="0" smtClean="0">
                <a:latin typeface="Arial" pitchFamily="34" charset="0"/>
                <a:cs typeface="Arial" pitchFamily="34" charset="0"/>
              </a:rPr>
              <a:t>Use your graph to estimate the year there were 3,000 cases.</a:t>
            </a:r>
          </a:p>
          <a:p>
            <a:pPr marL="342900" indent="-342900">
              <a:buAutoNum type="alphaLcParenR"/>
            </a:pPr>
            <a:endParaRPr lang="en-US" sz="900" dirty="0">
              <a:latin typeface="Arial" pitchFamily="34" charset="0"/>
              <a:cs typeface="Arial" pitchFamily="34" charset="0"/>
            </a:endParaRPr>
          </a:p>
          <a:p>
            <a:pPr marL="342900" indent="-342900">
              <a:buAutoNum type="alphaLcParenR"/>
            </a:pPr>
            <a:r>
              <a:rPr lang="en-US" dirty="0" smtClean="0">
                <a:latin typeface="Arial" pitchFamily="34" charset="0"/>
                <a:cs typeface="Arial" pitchFamily="34" charset="0"/>
              </a:rPr>
              <a:t>Use your graph to estimate when the number of cases will fall to 2,000 less than in 1956.</a:t>
            </a:r>
          </a:p>
        </p:txBody>
      </p:sp>
      <p:graphicFrame>
        <p:nvGraphicFramePr>
          <p:cNvPr id="5" name="Table 4"/>
          <p:cNvGraphicFramePr>
            <a:graphicFrameLocks noGrp="1"/>
          </p:cNvGraphicFramePr>
          <p:nvPr>
            <p:extLst>
              <p:ext uri="{D42A27DB-BD31-4B8C-83A1-F6EECF244321}">
                <p14:modId xmlns:p14="http://schemas.microsoft.com/office/powerpoint/2010/main" val="1488293577"/>
              </p:ext>
            </p:extLst>
          </p:nvPr>
        </p:nvGraphicFramePr>
        <p:xfrm>
          <a:off x="381000" y="441900"/>
          <a:ext cx="3276600" cy="2468880"/>
        </p:xfrm>
        <a:graphic>
          <a:graphicData uri="http://schemas.openxmlformats.org/drawingml/2006/table">
            <a:tbl>
              <a:tblPr firstRow="1" firstCol="1" bandRow="1"/>
              <a:tblGrid>
                <a:gridCol w="1264284"/>
                <a:gridCol w="2012316"/>
              </a:tblGrid>
              <a:tr h="190500">
                <a:tc>
                  <a:txBody>
                    <a:bodyPr/>
                    <a:lstStyle/>
                    <a:p>
                      <a:pPr marL="0" marR="0" algn="ctr">
                        <a:lnSpc>
                          <a:spcPct val="100000"/>
                        </a:lnSpc>
                        <a:spcBef>
                          <a:spcPts val="0"/>
                        </a:spcBef>
                        <a:spcAft>
                          <a:spcPts val="0"/>
                        </a:spcAft>
                      </a:pPr>
                      <a:r>
                        <a:rPr lang="en-US" sz="1800" dirty="0">
                          <a:solidFill>
                            <a:srgbClr val="000000"/>
                          </a:solidFill>
                          <a:effectLst/>
                          <a:latin typeface="Arial"/>
                          <a:ea typeface="Times New Roman"/>
                          <a:cs typeface="Arial"/>
                        </a:rPr>
                        <a:t>Year since 1954</a:t>
                      </a:r>
                      <a:endParaRPr lang="en-US" sz="900"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solidFill>
                            <a:srgbClr val="000000"/>
                          </a:solidFill>
                          <a:effectLst/>
                          <a:latin typeface="Arial"/>
                          <a:ea typeface="Times New Roman"/>
                          <a:cs typeface="Arial"/>
                        </a:rPr>
                        <a:t>Cases of </a:t>
                      </a:r>
                      <a:r>
                        <a:rPr lang="en-US" sz="1800" dirty="0" err="1">
                          <a:solidFill>
                            <a:srgbClr val="000000"/>
                          </a:solidFill>
                          <a:effectLst/>
                          <a:latin typeface="Arial"/>
                          <a:ea typeface="Times New Roman"/>
                          <a:cs typeface="Arial"/>
                        </a:rPr>
                        <a:t>nonparalytic</a:t>
                      </a:r>
                      <a:r>
                        <a:rPr lang="en-US" sz="1800" dirty="0">
                          <a:solidFill>
                            <a:srgbClr val="000000"/>
                          </a:solidFill>
                          <a:effectLst/>
                          <a:latin typeface="Arial"/>
                          <a:ea typeface="Times New Roman"/>
                          <a:cs typeface="Arial"/>
                        </a:rPr>
                        <a:t> polio (100’s)</a:t>
                      </a:r>
                      <a:endParaRPr lang="en-US" sz="9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50000"/>
                        </a:lnSpc>
                        <a:spcBef>
                          <a:spcPts val="0"/>
                        </a:spcBef>
                        <a:spcAft>
                          <a:spcPts val="0"/>
                        </a:spcAft>
                      </a:pPr>
                      <a:r>
                        <a:rPr lang="en-US" sz="1800" dirty="0">
                          <a:solidFill>
                            <a:srgbClr val="000000"/>
                          </a:solidFill>
                          <a:effectLst/>
                          <a:latin typeface="Arial"/>
                          <a:ea typeface="Times New Roman"/>
                          <a:cs typeface="Arial"/>
                        </a:rPr>
                        <a:t>0</a:t>
                      </a:r>
                      <a:endParaRPr lang="en-US" sz="9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Arial"/>
                          <a:ea typeface="Calibri"/>
                          <a:cs typeface="Arial"/>
                        </a:rPr>
                        <a:t>181</a:t>
                      </a:r>
                      <a:endParaRPr lang="en-US" sz="9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50000"/>
                        </a:lnSpc>
                        <a:spcBef>
                          <a:spcPts val="0"/>
                        </a:spcBef>
                        <a:spcAft>
                          <a:spcPts val="0"/>
                        </a:spcAft>
                      </a:pPr>
                      <a:r>
                        <a:rPr lang="en-US" sz="1800">
                          <a:solidFill>
                            <a:srgbClr val="000000"/>
                          </a:solidFill>
                          <a:effectLst/>
                          <a:latin typeface="Arial"/>
                          <a:ea typeface="Times New Roman"/>
                          <a:cs typeface="Arial"/>
                        </a:rPr>
                        <a:t>2</a:t>
                      </a:r>
                      <a:endParaRPr lang="en-US" sz="9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Arial"/>
                          <a:ea typeface="Calibri"/>
                          <a:cs typeface="Arial"/>
                        </a:rPr>
                        <a:t>81</a:t>
                      </a:r>
                      <a:endParaRPr lang="en-US" sz="9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lgn="ctr">
                        <a:lnSpc>
                          <a:spcPct val="150000"/>
                        </a:lnSpc>
                        <a:spcBef>
                          <a:spcPts val="0"/>
                        </a:spcBef>
                        <a:spcAft>
                          <a:spcPts val="0"/>
                        </a:spcAft>
                      </a:pPr>
                      <a:r>
                        <a:rPr lang="en-US" sz="1800">
                          <a:solidFill>
                            <a:srgbClr val="000000"/>
                          </a:solidFill>
                          <a:effectLst/>
                          <a:latin typeface="Arial"/>
                          <a:ea typeface="Times New Roman"/>
                          <a:cs typeface="Arial"/>
                        </a:rPr>
                        <a:t>4</a:t>
                      </a:r>
                      <a:endParaRPr lang="en-US" sz="9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Arial"/>
                          <a:ea typeface="Calibri"/>
                          <a:cs typeface="Arial"/>
                        </a:rPr>
                        <a:t>37</a:t>
                      </a:r>
                      <a:endParaRPr lang="en-US" sz="9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marR="0" algn="ctr">
                        <a:lnSpc>
                          <a:spcPct val="150000"/>
                        </a:lnSpc>
                        <a:spcBef>
                          <a:spcPts val="0"/>
                        </a:spcBef>
                        <a:spcAft>
                          <a:spcPts val="0"/>
                        </a:spcAft>
                      </a:pPr>
                      <a:r>
                        <a:rPr lang="en-US" sz="1800">
                          <a:solidFill>
                            <a:srgbClr val="000000"/>
                          </a:solidFill>
                          <a:effectLst/>
                          <a:latin typeface="Arial"/>
                          <a:ea typeface="Times New Roman"/>
                          <a:cs typeface="Arial"/>
                        </a:rPr>
                        <a:t>6</a:t>
                      </a:r>
                      <a:endParaRPr lang="en-US" sz="9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Arial"/>
                          <a:ea typeface="Calibri"/>
                          <a:cs typeface="Arial"/>
                        </a:rPr>
                        <a:t>16</a:t>
                      </a:r>
                      <a:endParaRPr lang="en-US" sz="9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7941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Footer Placeholder 1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99213025"/>
              </p:ext>
            </p:extLst>
          </p:nvPr>
        </p:nvGraphicFramePr>
        <p:xfrm>
          <a:off x="381000" y="609600"/>
          <a:ext cx="3124200" cy="2468880"/>
        </p:xfrm>
        <a:graphic>
          <a:graphicData uri="http://schemas.openxmlformats.org/drawingml/2006/table">
            <a:tbl>
              <a:tblPr firstRow="1" firstCol="1" bandRow="1"/>
              <a:tblGrid>
                <a:gridCol w="1464469"/>
                <a:gridCol w="1659731"/>
              </a:tblGrid>
              <a:tr h="190500">
                <a:tc>
                  <a:txBody>
                    <a:bodyPr/>
                    <a:lstStyle/>
                    <a:p>
                      <a:pPr marL="0" marR="0" algn="ctr">
                        <a:lnSpc>
                          <a:spcPct val="100000"/>
                        </a:lnSpc>
                        <a:spcBef>
                          <a:spcPts val="0"/>
                        </a:spcBef>
                        <a:spcAft>
                          <a:spcPts val="0"/>
                        </a:spcAft>
                      </a:pPr>
                      <a:r>
                        <a:rPr lang="en-US" sz="1800" dirty="0">
                          <a:solidFill>
                            <a:srgbClr val="000000"/>
                          </a:solidFill>
                          <a:effectLst/>
                          <a:latin typeface="Arial"/>
                          <a:ea typeface="Times New Roman"/>
                          <a:cs typeface="Arial"/>
                        </a:rPr>
                        <a:t>Year since 1960</a:t>
                      </a:r>
                      <a:endParaRPr lang="en-US" sz="900"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solidFill>
                            <a:srgbClr val="000000"/>
                          </a:solidFill>
                          <a:effectLst/>
                          <a:latin typeface="Arial"/>
                          <a:ea typeface="Times New Roman"/>
                          <a:cs typeface="Arial"/>
                        </a:rPr>
                        <a:t>U.S. Population</a:t>
                      </a:r>
                      <a:endParaRPr lang="en-US" sz="900" dirty="0">
                        <a:effectLst/>
                        <a:latin typeface="Arial"/>
                        <a:ea typeface="Calibri"/>
                        <a:cs typeface="Times New Roman"/>
                      </a:endParaRPr>
                    </a:p>
                    <a:p>
                      <a:pPr marL="0" marR="0" algn="ctr">
                        <a:lnSpc>
                          <a:spcPct val="100000"/>
                        </a:lnSpc>
                        <a:spcBef>
                          <a:spcPts val="0"/>
                        </a:spcBef>
                        <a:spcAft>
                          <a:spcPts val="0"/>
                        </a:spcAft>
                      </a:pPr>
                      <a:r>
                        <a:rPr lang="en-US" sz="1800" dirty="0">
                          <a:solidFill>
                            <a:srgbClr val="000000"/>
                          </a:solidFill>
                          <a:effectLst/>
                          <a:latin typeface="Arial"/>
                          <a:ea typeface="Times New Roman"/>
                          <a:cs typeface="Arial"/>
                        </a:rPr>
                        <a:t>(Millions)</a:t>
                      </a:r>
                      <a:endParaRPr lang="en-US" sz="900" dirty="0">
                        <a:effectLst/>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50000"/>
                        </a:lnSpc>
                        <a:spcBef>
                          <a:spcPts val="0"/>
                        </a:spcBef>
                        <a:spcAft>
                          <a:spcPts val="0"/>
                        </a:spcAft>
                      </a:pPr>
                      <a:r>
                        <a:rPr lang="en-US" sz="1800" dirty="0">
                          <a:solidFill>
                            <a:srgbClr val="000000"/>
                          </a:solidFill>
                          <a:effectLst/>
                          <a:latin typeface="Arial"/>
                          <a:ea typeface="Times New Roman"/>
                          <a:cs typeface="Arial"/>
                        </a:rPr>
                        <a:t>0</a:t>
                      </a:r>
                      <a:endParaRPr lang="en-US" sz="9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Arial"/>
                          <a:ea typeface="Calibri"/>
                          <a:cs typeface="Arial"/>
                        </a:rPr>
                        <a:t>178</a:t>
                      </a:r>
                      <a:endParaRPr lang="en-US" sz="9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50000"/>
                        </a:lnSpc>
                        <a:spcBef>
                          <a:spcPts val="0"/>
                        </a:spcBef>
                        <a:spcAft>
                          <a:spcPts val="0"/>
                        </a:spcAft>
                      </a:pPr>
                      <a:r>
                        <a:rPr lang="en-US" sz="1800">
                          <a:solidFill>
                            <a:srgbClr val="000000"/>
                          </a:solidFill>
                          <a:effectLst/>
                          <a:latin typeface="Arial"/>
                          <a:ea typeface="Times New Roman"/>
                          <a:cs typeface="Arial"/>
                        </a:rPr>
                        <a:t>20</a:t>
                      </a:r>
                      <a:endParaRPr lang="en-US" sz="9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Arial"/>
                          <a:ea typeface="Calibri"/>
                          <a:cs typeface="Arial"/>
                        </a:rPr>
                        <a:t>230</a:t>
                      </a:r>
                      <a:endParaRPr lang="en-US" sz="9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marL="0" marR="0" algn="ctr">
                        <a:lnSpc>
                          <a:spcPct val="150000"/>
                        </a:lnSpc>
                        <a:spcBef>
                          <a:spcPts val="0"/>
                        </a:spcBef>
                        <a:spcAft>
                          <a:spcPts val="0"/>
                        </a:spcAft>
                      </a:pPr>
                      <a:r>
                        <a:rPr lang="en-US" sz="1800">
                          <a:solidFill>
                            <a:srgbClr val="000000"/>
                          </a:solidFill>
                          <a:effectLst/>
                          <a:latin typeface="Arial"/>
                          <a:ea typeface="Times New Roman"/>
                          <a:cs typeface="Arial"/>
                        </a:rPr>
                        <a:t>40</a:t>
                      </a:r>
                      <a:endParaRPr lang="en-US" sz="9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Arial"/>
                          <a:ea typeface="Calibri"/>
                          <a:cs typeface="Arial"/>
                        </a:rPr>
                        <a:t>282</a:t>
                      </a:r>
                      <a:endParaRPr lang="en-US" sz="9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marR="0" algn="ctr">
                        <a:lnSpc>
                          <a:spcPct val="150000"/>
                        </a:lnSpc>
                        <a:spcBef>
                          <a:spcPts val="0"/>
                        </a:spcBef>
                        <a:spcAft>
                          <a:spcPts val="0"/>
                        </a:spcAft>
                      </a:pPr>
                      <a:r>
                        <a:rPr lang="en-US" sz="1800">
                          <a:solidFill>
                            <a:srgbClr val="000000"/>
                          </a:solidFill>
                          <a:effectLst/>
                          <a:latin typeface="Arial"/>
                          <a:ea typeface="Times New Roman"/>
                          <a:cs typeface="Arial"/>
                        </a:rPr>
                        <a:t>50</a:t>
                      </a:r>
                      <a:endParaRPr lang="en-US" sz="90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Arial"/>
                          <a:ea typeface="Calibri"/>
                          <a:cs typeface="Arial"/>
                        </a:rPr>
                        <a:t>307</a:t>
                      </a:r>
                      <a:endParaRPr lang="en-US" sz="900" dirty="0">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TextBox 15"/>
          <p:cNvSpPr txBox="1"/>
          <p:nvPr/>
        </p:nvSpPr>
        <p:spPr>
          <a:xfrm>
            <a:off x="4038600" y="685800"/>
            <a:ext cx="4648200" cy="2862322"/>
          </a:xfrm>
          <a:prstGeom prst="rect">
            <a:avLst/>
          </a:prstGeom>
          <a:noFill/>
        </p:spPr>
        <p:txBody>
          <a:bodyPr wrap="square" rtlCol="0">
            <a:spAutoFit/>
          </a:bodyPr>
          <a:lstStyle/>
          <a:p>
            <a:pPr marL="342900" indent="-342900">
              <a:buAutoNum type="alphaLcParenR"/>
            </a:pPr>
            <a:r>
              <a:rPr lang="en-US" dirty="0" smtClean="0">
                <a:latin typeface="Arial" pitchFamily="34" charset="0"/>
                <a:cs typeface="Arial" pitchFamily="34" charset="0"/>
              </a:rPr>
              <a:t>Graph the function.  Scale the </a:t>
            </a:r>
            <a:r>
              <a:rPr lang="en-US" i="1" dirty="0" smtClean="0">
                <a:latin typeface="Arial" pitchFamily="34" charset="0"/>
                <a:cs typeface="Arial" pitchFamily="34" charset="0"/>
              </a:rPr>
              <a:t>x</a:t>
            </a:r>
            <a:r>
              <a:rPr lang="en-US" dirty="0" smtClean="0">
                <a:latin typeface="Arial" pitchFamily="34" charset="0"/>
                <a:cs typeface="Arial" pitchFamily="34" charset="0"/>
              </a:rPr>
              <a:t>-axis from 0 to 80 and the </a:t>
            </a:r>
            <a:r>
              <a:rPr lang="en-US" i="1" dirty="0" smtClean="0">
                <a:latin typeface="Arial" pitchFamily="34" charset="0"/>
                <a:cs typeface="Arial" pitchFamily="34" charset="0"/>
              </a:rPr>
              <a:t>y</a:t>
            </a:r>
            <a:r>
              <a:rPr lang="en-US" dirty="0" smtClean="0">
                <a:latin typeface="Arial" pitchFamily="34" charset="0"/>
                <a:cs typeface="Arial" pitchFamily="34" charset="0"/>
              </a:rPr>
              <a:t>-axis from 0 to 400.  Label your axes.</a:t>
            </a:r>
          </a:p>
          <a:p>
            <a:pPr marL="342900" indent="-342900">
              <a:buAutoNum type="alphaLcParenR"/>
            </a:pPr>
            <a:endParaRPr lang="en-US" b="1" dirty="0">
              <a:latin typeface="Arial" pitchFamily="34" charset="0"/>
              <a:cs typeface="Arial" pitchFamily="34" charset="0"/>
            </a:endParaRPr>
          </a:p>
          <a:p>
            <a:pPr marL="342900" indent="-342900">
              <a:buAutoNum type="alphaLcParenR"/>
            </a:pPr>
            <a:r>
              <a:rPr lang="en-US" dirty="0" smtClean="0">
                <a:latin typeface="Arial" pitchFamily="34" charset="0"/>
                <a:cs typeface="Arial" pitchFamily="34" charset="0"/>
              </a:rPr>
              <a:t>Predict the U.S. population in 1970.</a:t>
            </a:r>
          </a:p>
          <a:p>
            <a:pPr marL="342900" indent="-342900">
              <a:buAutoNum type="alphaLcParenR"/>
            </a:pPr>
            <a:endParaRPr lang="en-US" dirty="0">
              <a:latin typeface="Arial" pitchFamily="34" charset="0"/>
              <a:cs typeface="Arial" pitchFamily="34" charset="0"/>
            </a:endParaRPr>
          </a:p>
          <a:p>
            <a:pPr marL="342900" indent="-342900">
              <a:buAutoNum type="alphaLcParenR"/>
            </a:pPr>
            <a:r>
              <a:rPr lang="en-US" dirty="0" smtClean="0">
                <a:latin typeface="Arial" pitchFamily="34" charset="0"/>
                <a:cs typeface="Arial" pitchFamily="34" charset="0"/>
              </a:rPr>
              <a:t>What year do you predict the U.S. population will reach 400 million.</a:t>
            </a:r>
          </a:p>
          <a:p>
            <a:pPr marL="342900" indent="-342900">
              <a:buAutoNum type="alphaLcParenR"/>
            </a:pPr>
            <a:endParaRPr lang="en-US" dirty="0">
              <a:latin typeface="Arial" pitchFamily="34" charset="0"/>
              <a:cs typeface="Arial" pitchFamily="34" charset="0"/>
            </a:endParaRPr>
          </a:p>
          <a:p>
            <a:pPr marL="342900" indent="-342900">
              <a:buAutoNum type="alphaLcParenR"/>
            </a:pPr>
            <a:r>
              <a:rPr lang="en-US" dirty="0" smtClean="0">
                <a:latin typeface="Arial" pitchFamily="34" charset="0"/>
                <a:cs typeface="Arial" pitchFamily="34" charset="0"/>
              </a:rPr>
              <a:t>Predict the U.S. population this year.</a:t>
            </a:r>
          </a:p>
        </p:txBody>
      </p:sp>
    </p:spTree>
    <p:extLst>
      <p:ext uri="{BB962C8B-B14F-4D97-AF65-F5344CB8AC3E}">
        <p14:creationId xmlns:p14="http://schemas.microsoft.com/office/powerpoint/2010/main" val="1931195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828801"/>
            <a:ext cx="7315200" cy="1066800"/>
          </a:xfrm>
          <a:prstGeom prst="rect">
            <a:avLst/>
          </a:prstGeom>
        </p:spPr>
        <p:txBody>
          <a:bodyPr>
            <a:normAutofit/>
          </a:bodyPr>
          <a:lstStyle/>
          <a:p>
            <a:r>
              <a:rPr lang="en-US" sz="2800" dirty="0" smtClean="0">
                <a:latin typeface="Arial" pitchFamily="34" charset="0"/>
                <a:cs typeface="Arial" pitchFamily="34" charset="0"/>
              </a:rPr>
              <a:t>Graphing a data table</a:t>
            </a:r>
            <a:endParaRPr lang="en-US" sz="28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Tree>
    <p:extLst>
      <p:ext uri="{BB962C8B-B14F-4D97-AF65-F5344CB8AC3E}">
        <p14:creationId xmlns:p14="http://schemas.microsoft.com/office/powerpoint/2010/main" val="10569052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828801"/>
            <a:ext cx="7315200" cy="1066800"/>
          </a:xfrm>
          <a:prstGeom prst="rect">
            <a:avLst/>
          </a:prstGeom>
        </p:spPr>
        <p:txBody>
          <a:bodyPr>
            <a:normAutofit/>
          </a:bodyPr>
          <a:lstStyle/>
          <a:p>
            <a:r>
              <a:rPr lang="en-US" sz="2800" dirty="0" smtClean="0">
                <a:latin typeface="Arial" pitchFamily="34" charset="0"/>
                <a:cs typeface="Arial" pitchFamily="34" charset="0"/>
              </a:rPr>
              <a:t>Describing a Data Table Algebraically</a:t>
            </a:r>
            <a:endParaRPr lang="en-US" sz="28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Tree>
    <p:extLst>
      <p:ext uri="{BB962C8B-B14F-4D97-AF65-F5344CB8AC3E}">
        <p14:creationId xmlns:p14="http://schemas.microsoft.com/office/powerpoint/2010/main" val="10569052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4497813" y="229201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827771357"/>
              </p:ext>
            </p:extLst>
          </p:nvPr>
        </p:nvGraphicFramePr>
        <p:xfrm>
          <a:off x="1295400" y="2817234"/>
          <a:ext cx="1882775" cy="383166"/>
        </p:xfrm>
        <a:graphic>
          <a:graphicData uri="http://schemas.openxmlformats.org/presentationml/2006/ole">
            <mc:AlternateContent xmlns:mc="http://schemas.openxmlformats.org/markup-compatibility/2006">
              <mc:Choice xmlns:v="urn:schemas-microsoft-com:vml" Requires="v">
                <p:oleObj spid="_x0000_s688180" name="Equation" r:id="rId4" imgW="812520" imgH="164880" progId="Equation.DSMT4">
                  <p:embed/>
                </p:oleObj>
              </mc:Choice>
              <mc:Fallback>
                <p:oleObj name="Equation" r:id="rId4" imgW="812520" imgH="164880" progId="Equation.DSMT4">
                  <p:embed/>
                  <p:pic>
                    <p:nvPicPr>
                      <p:cNvPr id="0" name=""/>
                      <p:cNvPicPr>
                        <a:picLocks noChangeAspect="1" noChangeArrowheads="1"/>
                      </p:cNvPicPr>
                      <p:nvPr/>
                    </p:nvPicPr>
                    <p:blipFill>
                      <a:blip r:embed="rId5"/>
                      <a:srcRect/>
                      <a:stretch>
                        <a:fillRect/>
                      </a:stretch>
                    </p:blipFill>
                    <p:spPr bwMode="auto">
                      <a:xfrm>
                        <a:off x="1295400" y="2817234"/>
                        <a:ext cx="1882775" cy="383166"/>
                      </a:xfrm>
                      <a:prstGeom prst="rect">
                        <a:avLst/>
                      </a:prstGeom>
                      <a:noFill/>
                      <a:ln>
                        <a:noFill/>
                      </a:ln>
                    </p:spPr>
                  </p:pic>
                </p:oleObj>
              </mc:Fallback>
            </mc:AlternateContent>
          </a:graphicData>
        </a:graphic>
      </p:graphicFrame>
      <p:sp>
        <p:nvSpPr>
          <p:cNvPr id="16" name="TextBox 15"/>
          <p:cNvSpPr txBox="1"/>
          <p:nvPr/>
        </p:nvSpPr>
        <p:spPr>
          <a:xfrm>
            <a:off x="3207026" y="3645567"/>
            <a:ext cx="2729949" cy="850233"/>
          </a:xfrm>
          <a:prstGeom prst="rect">
            <a:avLst/>
          </a:prstGeom>
          <a:noFill/>
        </p:spPr>
        <p:txBody>
          <a:bodyPr wrap="square" rtlCol="0">
            <a:spAutoFit/>
          </a:bodyPr>
          <a:lstStyle/>
          <a:p>
            <a:pPr algn="ctr"/>
            <a:r>
              <a:rPr lang="en-US" sz="2800" dirty="0" smtClean="0">
                <a:latin typeface="Arial" pitchFamily="34" charset="0"/>
                <a:cs typeface="Arial" pitchFamily="34" charset="0"/>
              </a:rPr>
              <a:t>Graph</a:t>
            </a:r>
          </a:p>
        </p:txBody>
      </p:sp>
      <p:cxnSp>
        <p:nvCxnSpPr>
          <p:cNvPr id="8" name="Straight Arrow Connector 7"/>
          <p:cNvCxnSpPr/>
          <p:nvPr/>
        </p:nvCxnSpPr>
        <p:spPr>
          <a:xfrm flipV="1">
            <a:off x="3377647" y="2292018"/>
            <a:ext cx="1194352" cy="689306"/>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6" idx="0"/>
          </p:cNvCxnSpPr>
          <p:nvPr/>
        </p:nvCxnSpPr>
        <p:spPr>
          <a:xfrm>
            <a:off x="3357499" y="2944538"/>
            <a:ext cx="1214502" cy="701029"/>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49616" y="2981324"/>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29344" y="2997868"/>
            <a:ext cx="1194352" cy="689310"/>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538427" y="2353019"/>
            <a:ext cx="9198" cy="1308434"/>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548269" y="2990352"/>
            <a:ext cx="1962150" cy="7698"/>
          </a:xfrm>
          <a:prstGeom prst="straightConnector1">
            <a:avLst/>
          </a:prstGeom>
          <a:ln w="381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49641" y="903238"/>
            <a:ext cx="2393959" cy="1154162"/>
          </a:xfrm>
          <a:prstGeom prst="rect">
            <a:avLst/>
          </a:prstGeom>
        </p:spPr>
        <p:txBody>
          <a:bodyPr wrap="square">
            <a:spAutoFit/>
          </a:bodyPr>
          <a:lstStyle/>
          <a:p>
            <a:pPr>
              <a:lnSpc>
                <a:spcPct val="115000"/>
              </a:lnSpc>
            </a:pPr>
            <a:r>
              <a:rPr lang="en-US" sz="2000" dirty="0" smtClean="0">
                <a:latin typeface="Arial" pitchFamily="34" charset="0"/>
                <a:ea typeface="Calibri"/>
                <a:cs typeface="Arial" pitchFamily="34" charset="0"/>
              </a:rPr>
              <a:t>I’d like to predict the cost of college given the year.</a:t>
            </a:r>
            <a:endParaRPr lang="en-US" sz="2000" dirty="0">
              <a:latin typeface="Arial" pitchFamily="34" charset="0"/>
              <a:ea typeface="Calibri"/>
              <a:cs typeface="Arial" pitchFamily="34" charset="0"/>
            </a:endParaRPr>
          </a:p>
        </p:txBody>
      </p:sp>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768798"/>
            <a:ext cx="2463470" cy="267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6647" y="3708199"/>
            <a:ext cx="3349353" cy="271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r>
              <a:rPr lang="en-US" smtClean="0"/>
              <a:t>Copyright 2014 Scott Storla</a:t>
            </a:r>
            <a:endParaRPr lang="en-US"/>
          </a:p>
        </p:txBody>
      </p:sp>
      <p:sp>
        <p:nvSpPr>
          <p:cNvPr id="15" name="Title 1"/>
          <p:cNvSpPr txBox="1">
            <a:spLocks/>
          </p:cNvSpPr>
          <p:nvPr/>
        </p:nvSpPr>
        <p:spPr>
          <a:xfrm>
            <a:off x="942975" y="152400"/>
            <a:ext cx="73152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smtClean="0">
                <a:latin typeface="Arial" pitchFamily="34" charset="0"/>
                <a:cs typeface="Arial" pitchFamily="34" charset="0"/>
              </a:rPr>
              <a:t>Describing a data table algebraically</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109051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67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33" y="857310"/>
            <a:ext cx="2869324" cy="575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75897" y="257145"/>
            <a:ext cx="2967260"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Step 2.  Graph the data</a:t>
            </a:r>
            <a:endParaRPr lang="en-US" sz="2000" dirty="0">
              <a:latin typeface="Arial" pitchFamily="34" charset="0"/>
              <a:cs typeface="Arial" pitchFamily="34" charset="0"/>
            </a:endParaRPr>
          </a:p>
        </p:txBody>
      </p:sp>
      <p:pic>
        <p:nvPicPr>
          <p:cNvPr id="67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990600"/>
            <a:ext cx="5245276" cy="506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413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3794"/>
                                        </p:tgtEl>
                                        <p:attrNameLst>
                                          <p:attrName>style.visibility</p:attrName>
                                        </p:attrNameLst>
                                      </p:cBhvr>
                                      <p:to>
                                        <p:strVal val="visible"/>
                                      </p:to>
                                    </p:set>
                                    <p:animEffect transition="in" filter="fade">
                                      <p:cBhvr>
                                        <p:cTn id="7" dur="500"/>
                                        <p:tgtEl>
                                          <p:spTgt spid="67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8" name="Rectangle 17"/>
          <p:cNvSpPr/>
          <p:nvPr/>
        </p:nvSpPr>
        <p:spPr>
          <a:xfrm>
            <a:off x="0" y="228600"/>
            <a:ext cx="9144000" cy="461665"/>
          </a:xfrm>
          <a:prstGeom prst="rect">
            <a:avLst/>
          </a:prstGeom>
        </p:spPr>
        <p:txBody>
          <a:bodyPr wrap="square">
            <a:spAutoFit/>
          </a:bodyPr>
          <a:lstStyle/>
          <a:p>
            <a:pPr algn="ctr"/>
            <a:r>
              <a:rPr lang="en-US" sz="2400" dirty="0" smtClean="0">
                <a:latin typeface="Arial" pitchFamily="34" charset="0"/>
                <a:cs typeface="Arial" pitchFamily="34" charset="0"/>
              </a:rPr>
              <a:t>The Basic Graphs</a:t>
            </a:r>
            <a:endParaRPr lang="en-US" sz="2400" dirty="0">
              <a:latin typeface="Arial" pitchFamily="34" charset="0"/>
              <a:cs typeface="Arial" pitchFamily="34" charset="0"/>
            </a:endParaRPr>
          </a:p>
        </p:txBody>
      </p:sp>
      <p:pic>
        <p:nvPicPr>
          <p:cNvPr id="62977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969315"/>
            <a:ext cx="7789289" cy="543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78718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19" name="Picture 18"/>
          <p:cNvPicPr/>
          <p:nvPr/>
        </p:nvPicPr>
        <p:blipFill>
          <a:blip r:embed="rId4"/>
          <a:stretch>
            <a:fillRect/>
          </a:stretch>
        </p:blipFill>
        <p:spPr>
          <a:xfrm>
            <a:off x="4646886" y="304800"/>
            <a:ext cx="3354114" cy="3505200"/>
          </a:xfrm>
          <a:prstGeom prst="rect">
            <a:avLst/>
          </a:prstGeom>
        </p:spPr>
      </p:pic>
      <p:sp>
        <p:nvSpPr>
          <p:cNvPr id="20" name="Rectangle 19"/>
          <p:cNvSpPr/>
          <p:nvPr/>
        </p:nvSpPr>
        <p:spPr>
          <a:xfrm>
            <a:off x="533400" y="315742"/>
            <a:ext cx="3886200" cy="646331"/>
          </a:xfrm>
          <a:prstGeom prst="rect">
            <a:avLst/>
          </a:prstGeom>
        </p:spPr>
        <p:txBody>
          <a:bodyPr wrap="square">
            <a:spAutoFit/>
          </a:bodyPr>
          <a:lstStyle/>
          <a:p>
            <a:r>
              <a:rPr lang="en-US" dirty="0" smtClean="0">
                <a:latin typeface="Arial"/>
                <a:ea typeface="Calibri"/>
                <a:cs typeface="Times New Roman"/>
              </a:rPr>
              <a:t>This graph can be approximated using the quadratic function;</a:t>
            </a:r>
            <a:endParaRPr lang="en-US" dirty="0">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10628880"/>
              </p:ext>
            </p:extLst>
          </p:nvPr>
        </p:nvGraphicFramePr>
        <p:xfrm>
          <a:off x="914400" y="1219200"/>
          <a:ext cx="2662333" cy="518637"/>
        </p:xfrm>
        <a:graphic>
          <a:graphicData uri="http://schemas.openxmlformats.org/presentationml/2006/ole">
            <mc:AlternateContent xmlns:mc="http://schemas.openxmlformats.org/markup-compatibility/2006">
              <mc:Choice xmlns:v="urn:schemas-microsoft-com:vml" Requires="v">
                <p:oleObj spid="_x0000_s670871" name="Equation" r:id="rId5" imgW="1574800" imgH="304800" progId="Equation.DSMT4">
                  <p:embed/>
                </p:oleObj>
              </mc:Choice>
              <mc:Fallback>
                <p:oleObj name="Equation" r:id="rId5" imgW="1574800" imgH="304800" progId="Equation.DSMT4">
                  <p:embed/>
                  <p:pic>
                    <p:nvPicPr>
                      <p:cNvPr id="0" name="Object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200"/>
                        <a:ext cx="2662333" cy="51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571500" y="2057400"/>
            <a:ext cx="3810000" cy="1443472"/>
          </a:xfrm>
          <a:prstGeom prst="rect">
            <a:avLst/>
          </a:prstGeom>
        </p:spPr>
        <p:txBody>
          <a:bodyPr wrap="square">
            <a:spAutoFit/>
          </a:bodyPr>
          <a:lstStyle/>
          <a:p>
            <a:pPr marR="0" lvl="0">
              <a:lnSpc>
                <a:spcPct val="115000"/>
              </a:lnSpc>
              <a:spcBef>
                <a:spcPts val="300"/>
              </a:spcBef>
              <a:spcAft>
                <a:spcPts val="300"/>
              </a:spcAft>
            </a:pPr>
            <a:r>
              <a:rPr lang="en-US" dirty="0" smtClean="0">
                <a:latin typeface="Arial"/>
                <a:ea typeface="Calibri"/>
              </a:rPr>
              <a:t>To predicted the number </a:t>
            </a:r>
            <a:r>
              <a:rPr lang="en-US" dirty="0">
                <a:latin typeface="Arial"/>
                <a:ea typeface="Calibri"/>
              </a:rPr>
              <a:t>of </a:t>
            </a:r>
            <a:r>
              <a:rPr lang="en-US" dirty="0" smtClean="0">
                <a:latin typeface="Arial"/>
                <a:ea typeface="Calibri"/>
              </a:rPr>
              <a:t>subscribers (in millions) in 2001 (the peak year). </a:t>
            </a:r>
          </a:p>
          <a:p>
            <a:pPr marR="0" lvl="0">
              <a:lnSpc>
                <a:spcPct val="115000"/>
              </a:lnSpc>
              <a:spcBef>
                <a:spcPts val="300"/>
              </a:spcBef>
              <a:spcAft>
                <a:spcPts val="300"/>
              </a:spcAft>
            </a:pPr>
            <a:r>
              <a:rPr lang="en-US" dirty="0" smtClean="0">
                <a:latin typeface="Arial"/>
                <a:ea typeface="Calibri"/>
              </a:rPr>
              <a:t>Substitute </a:t>
            </a:r>
            <a:r>
              <a:rPr lang="en-US" dirty="0">
                <a:latin typeface="Arial"/>
                <a:ea typeface="Calibri"/>
              </a:rPr>
              <a:t>21 for </a:t>
            </a:r>
            <a:r>
              <a:rPr lang="en-US" i="1" dirty="0" smtClean="0">
                <a:latin typeface="Arial"/>
                <a:ea typeface="Calibri"/>
              </a:rPr>
              <a:t>x</a:t>
            </a:r>
            <a:r>
              <a:rPr lang="en-US" dirty="0">
                <a:latin typeface="Arial"/>
                <a:ea typeface="Calibri"/>
              </a:rPr>
              <a:t> </a:t>
            </a:r>
            <a:r>
              <a:rPr lang="en-US" dirty="0" smtClean="0">
                <a:latin typeface="Arial"/>
                <a:ea typeface="Calibri"/>
              </a:rPr>
              <a:t>and solve for </a:t>
            </a:r>
            <a:r>
              <a:rPr lang="en-US" i="1" dirty="0" smtClean="0">
                <a:latin typeface="Arial"/>
                <a:ea typeface="Calibri"/>
              </a:rPr>
              <a:t>y</a:t>
            </a:r>
            <a:r>
              <a:rPr lang="en-US" dirty="0" smtClean="0">
                <a:latin typeface="Arial"/>
                <a:ea typeface="Calibri"/>
              </a:rPr>
              <a:t>.</a:t>
            </a:r>
            <a:endParaRPr lang="en-US" dirty="0">
              <a:latin typeface="Arial" pitchFamily="34" charset="0"/>
              <a:cs typeface="Arial"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624893522"/>
              </p:ext>
            </p:extLst>
          </p:nvPr>
        </p:nvGraphicFramePr>
        <p:xfrm>
          <a:off x="748731" y="3962400"/>
          <a:ext cx="2662333" cy="518637"/>
        </p:xfrm>
        <a:graphic>
          <a:graphicData uri="http://schemas.openxmlformats.org/presentationml/2006/ole">
            <mc:AlternateContent xmlns:mc="http://schemas.openxmlformats.org/markup-compatibility/2006">
              <mc:Choice xmlns:v="urn:schemas-microsoft-com:vml" Requires="v">
                <p:oleObj spid="_x0000_s670872" name="Equation" r:id="rId7" imgW="1574800" imgH="304800" progId="Equation.DSMT4">
                  <p:embed/>
                </p:oleObj>
              </mc:Choice>
              <mc:Fallback>
                <p:oleObj name="Equation" r:id="rId7" imgW="1574800" imgH="304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731" y="3962400"/>
                        <a:ext cx="2662333" cy="51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95753642"/>
              </p:ext>
            </p:extLst>
          </p:nvPr>
        </p:nvGraphicFramePr>
        <p:xfrm>
          <a:off x="706438" y="4572000"/>
          <a:ext cx="2747962" cy="519113"/>
        </p:xfrm>
        <a:graphic>
          <a:graphicData uri="http://schemas.openxmlformats.org/presentationml/2006/ole">
            <mc:AlternateContent xmlns:mc="http://schemas.openxmlformats.org/markup-compatibility/2006">
              <mc:Choice xmlns:v="urn:schemas-microsoft-com:vml" Requires="v">
                <p:oleObj spid="_x0000_s670873" name="Equation" r:id="rId8" imgW="1625400" imgH="304560" progId="Equation.DSMT4">
                  <p:embed/>
                </p:oleObj>
              </mc:Choice>
              <mc:Fallback>
                <p:oleObj name="Equation" r:id="rId8" imgW="1625400" imgH="304560" progId="Equation.DSMT4">
                  <p:embed/>
                  <p:pic>
                    <p:nvPicPr>
                      <p:cNvPr id="0" name=""/>
                      <p:cNvPicPr>
                        <a:picLocks noChangeAspect="1" noChangeArrowheads="1"/>
                      </p:cNvPicPr>
                      <p:nvPr/>
                    </p:nvPicPr>
                    <p:blipFill>
                      <a:blip r:embed="rId9"/>
                      <a:srcRect/>
                      <a:stretch>
                        <a:fillRect/>
                      </a:stretch>
                    </p:blipFill>
                    <p:spPr bwMode="auto">
                      <a:xfrm>
                        <a:off x="706438" y="4572000"/>
                        <a:ext cx="2747962"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49540433"/>
              </p:ext>
            </p:extLst>
          </p:nvPr>
        </p:nvGraphicFramePr>
        <p:xfrm>
          <a:off x="1351331" y="5334000"/>
          <a:ext cx="1115644" cy="403576"/>
        </p:xfrm>
        <a:graphic>
          <a:graphicData uri="http://schemas.openxmlformats.org/presentationml/2006/ole">
            <mc:AlternateContent xmlns:mc="http://schemas.openxmlformats.org/markup-compatibility/2006">
              <mc:Choice xmlns:v="urn:schemas-microsoft-com:vml" Requires="v">
                <p:oleObj spid="_x0000_s670874" name="Equation" r:id="rId10" imgW="495000" imgH="177480" progId="Equation.DSMT4">
                  <p:embed/>
                </p:oleObj>
              </mc:Choice>
              <mc:Fallback>
                <p:oleObj name="Equation" r:id="rId10" imgW="495000" imgH="177480" progId="Equation.DSMT4">
                  <p:embed/>
                  <p:pic>
                    <p:nvPicPr>
                      <p:cNvPr id="0" name=""/>
                      <p:cNvPicPr>
                        <a:picLocks noChangeAspect="1" noChangeArrowheads="1"/>
                      </p:cNvPicPr>
                      <p:nvPr/>
                    </p:nvPicPr>
                    <p:blipFill>
                      <a:blip r:embed="rId11"/>
                      <a:srcRect/>
                      <a:stretch>
                        <a:fillRect/>
                      </a:stretch>
                    </p:blipFill>
                    <p:spPr bwMode="auto">
                      <a:xfrm>
                        <a:off x="1351331" y="5334000"/>
                        <a:ext cx="1115644" cy="403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267200" y="4495800"/>
            <a:ext cx="3886200" cy="646331"/>
          </a:xfrm>
          <a:prstGeom prst="rect">
            <a:avLst/>
          </a:prstGeom>
        </p:spPr>
        <p:txBody>
          <a:bodyPr wrap="square">
            <a:spAutoFit/>
          </a:bodyPr>
          <a:lstStyle/>
          <a:p>
            <a:r>
              <a:rPr lang="en-US" dirty="0" smtClean="0">
                <a:latin typeface="Arial"/>
                <a:ea typeface="Calibri"/>
                <a:cs typeface="Times New Roman"/>
              </a:rPr>
              <a:t>In 2001 there were about 63.2 million subscribers.</a:t>
            </a:r>
            <a:endParaRPr lang="en-US" dirty="0">
              <a:latin typeface="Arial" pitchFamily="34" charset="0"/>
              <a:cs typeface="Arial" pitchFamily="34" charset="0"/>
            </a:endParaRPr>
          </a:p>
        </p:txBody>
      </p:sp>
    </p:spTree>
    <p:extLst>
      <p:ext uri="{BB962C8B-B14F-4D97-AF65-F5344CB8AC3E}">
        <p14:creationId xmlns:p14="http://schemas.microsoft.com/office/powerpoint/2010/main" val="2685952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fade">
                                      <p:cBhvr>
                                        <p:cTn id="20" dur="5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8" name="Rectangle 17"/>
          <p:cNvSpPr/>
          <p:nvPr/>
        </p:nvSpPr>
        <p:spPr>
          <a:xfrm>
            <a:off x="304800" y="1595735"/>
            <a:ext cx="4038600" cy="646331"/>
          </a:xfrm>
          <a:prstGeom prst="rect">
            <a:avLst/>
          </a:prstGeom>
        </p:spPr>
        <p:txBody>
          <a:bodyPr wrap="square">
            <a:spAutoFit/>
          </a:bodyPr>
          <a:lstStyle/>
          <a:p>
            <a:r>
              <a:rPr lang="en-US" dirty="0" smtClean="0">
                <a:latin typeface="Arial"/>
                <a:ea typeface="Calibri"/>
              </a:rPr>
              <a:t>Use the graph to predict the first year there were 50 million subscribers. </a:t>
            </a:r>
            <a:endParaRPr lang="en-US" dirty="0">
              <a:latin typeface="Arial" pitchFamily="34" charset="0"/>
              <a:cs typeface="Arial" pitchFamily="34" charset="0"/>
            </a:endParaRPr>
          </a:p>
        </p:txBody>
      </p:sp>
      <p:pic>
        <p:nvPicPr>
          <p:cNvPr id="19" name="Picture 18"/>
          <p:cNvPicPr/>
          <p:nvPr/>
        </p:nvPicPr>
        <p:blipFill>
          <a:blip r:embed="rId4"/>
          <a:stretch>
            <a:fillRect/>
          </a:stretch>
        </p:blipFill>
        <p:spPr>
          <a:xfrm>
            <a:off x="4646886" y="304800"/>
            <a:ext cx="3354114" cy="3505200"/>
          </a:xfrm>
          <a:prstGeom prst="rect">
            <a:avLst/>
          </a:prstGeom>
        </p:spPr>
      </p:pic>
      <p:sp>
        <p:nvSpPr>
          <p:cNvPr id="20" name="Rectangle 19"/>
          <p:cNvSpPr/>
          <p:nvPr/>
        </p:nvSpPr>
        <p:spPr>
          <a:xfrm>
            <a:off x="533400" y="315742"/>
            <a:ext cx="3886200" cy="646331"/>
          </a:xfrm>
          <a:prstGeom prst="rect">
            <a:avLst/>
          </a:prstGeom>
        </p:spPr>
        <p:txBody>
          <a:bodyPr wrap="square">
            <a:spAutoFit/>
          </a:bodyPr>
          <a:lstStyle/>
          <a:p>
            <a:r>
              <a:rPr lang="en-US" dirty="0" smtClean="0">
                <a:latin typeface="Arial"/>
                <a:ea typeface="Calibri"/>
                <a:cs typeface="Times New Roman"/>
              </a:rPr>
              <a:t>This graph can be approximated using the quadratic function;</a:t>
            </a:r>
            <a:endParaRPr lang="en-US" dirty="0">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54297207"/>
              </p:ext>
            </p:extLst>
          </p:nvPr>
        </p:nvGraphicFramePr>
        <p:xfrm>
          <a:off x="914400" y="990648"/>
          <a:ext cx="2662333" cy="518637"/>
        </p:xfrm>
        <a:graphic>
          <a:graphicData uri="http://schemas.openxmlformats.org/presentationml/2006/ole">
            <mc:AlternateContent xmlns:mc="http://schemas.openxmlformats.org/markup-compatibility/2006">
              <mc:Choice xmlns:v="urn:schemas-microsoft-com:vml" Requires="v">
                <p:oleObj spid="_x0000_s696373" name="Equation" r:id="rId5" imgW="1574800" imgH="304800" progId="Equation.DSMT4">
                  <p:embed/>
                </p:oleObj>
              </mc:Choice>
              <mc:Fallback>
                <p:oleObj name="Equation" r:id="rId5" imgW="1574800" imgH="304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990648"/>
                        <a:ext cx="2662333" cy="51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57200" y="3429000"/>
            <a:ext cx="3352800" cy="1200329"/>
          </a:xfrm>
          <a:prstGeom prst="rect">
            <a:avLst/>
          </a:prstGeom>
        </p:spPr>
        <p:txBody>
          <a:bodyPr wrap="square">
            <a:spAutoFit/>
          </a:bodyPr>
          <a:lstStyle/>
          <a:p>
            <a:r>
              <a:rPr lang="en-US" dirty="0">
                <a:latin typeface="Arial"/>
                <a:ea typeface="Calibri"/>
              </a:rPr>
              <a:t>T</a:t>
            </a:r>
            <a:r>
              <a:rPr lang="en-US" dirty="0" smtClean="0">
                <a:latin typeface="Arial"/>
                <a:ea typeface="Calibri"/>
              </a:rPr>
              <a:t>o </a:t>
            </a:r>
            <a:r>
              <a:rPr lang="en-US" dirty="0">
                <a:latin typeface="Arial"/>
                <a:ea typeface="Calibri"/>
              </a:rPr>
              <a:t>predict the year the number of subscribers will return to 50 million. Substitute 50 for </a:t>
            </a:r>
            <a:r>
              <a:rPr lang="en-US" i="1" dirty="0">
                <a:latin typeface="Arial"/>
                <a:ea typeface="Calibri"/>
              </a:rPr>
              <a:t>y</a:t>
            </a:r>
            <a:r>
              <a:rPr lang="en-US" dirty="0">
                <a:latin typeface="Arial"/>
                <a:ea typeface="Calibri"/>
              </a:rPr>
              <a:t> and solve for </a:t>
            </a:r>
            <a:r>
              <a:rPr lang="en-US" i="1" dirty="0">
                <a:latin typeface="Arial"/>
                <a:ea typeface="Calibri"/>
              </a:rPr>
              <a:t>x</a:t>
            </a:r>
            <a:endParaRPr lang="en-US" dirty="0">
              <a:latin typeface="Arial" pitchFamily="34" charset="0"/>
              <a:cs typeface="Arial" pitchFamily="34" charset="0"/>
            </a:endParaRPr>
          </a:p>
        </p:txBody>
      </p:sp>
      <p:sp>
        <p:nvSpPr>
          <p:cNvPr id="9" name="Rectangle 8"/>
          <p:cNvSpPr/>
          <p:nvPr/>
        </p:nvSpPr>
        <p:spPr>
          <a:xfrm>
            <a:off x="352426" y="2362200"/>
            <a:ext cx="3838574" cy="923330"/>
          </a:xfrm>
          <a:prstGeom prst="rect">
            <a:avLst/>
          </a:prstGeom>
        </p:spPr>
        <p:txBody>
          <a:bodyPr wrap="square">
            <a:spAutoFit/>
          </a:bodyPr>
          <a:lstStyle/>
          <a:p>
            <a:r>
              <a:rPr lang="en-US" dirty="0" smtClean="0">
                <a:latin typeface="Arial"/>
                <a:ea typeface="Calibri"/>
              </a:rPr>
              <a:t>Continue the curve and predict when the number of subscribers will return to 50 million.</a:t>
            </a:r>
            <a:endParaRPr lang="en-US" dirty="0">
              <a:latin typeface="Arial" pitchFamily="34" charset="0"/>
              <a:cs typeface="Arial"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942372223"/>
              </p:ext>
            </p:extLst>
          </p:nvPr>
        </p:nvGraphicFramePr>
        <p:xfrm>
          <a:off x="3088433" y="4572000"/>
          <a:ext cx="2662333" cy="518637"/>
        </p:xfrm>
        <a:graphic>
          <a:graphicData uri="http://schemas.openxmlformats.org/presentationml/2006/ole">
            <mc:AlternateContent xmlns:mc="http://schemas.openxmlformats.org/markup-compatibility/2006">
              <mc:Choice xmlns:v="urn:schemas-microsoft-com:vml" Requires="v">
                <p:oleObj spid="_x0000_s696374" name="Equation" r:id="rId7" imgW="1574800" imgH="304800" progId="Equation.DSMT4">
                  <p:embed/>
                </p:oleObj>
              </mc:Choice>
              <mc:Fallback>
                <p:oleObj name="Equation" r:id="rId7" imgW="1574800" imgH="304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433" y="4572000"/>
                        <a:ext cx="2662333" cy="51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24714948"/>
              </p:ext>
            </p:extLst>
          </p:nvPr>
        </p:nvGraphicFramePr>
        <p:xfrm>
          <a:off x="3035300" y="5181600"/>
          <a:ext cx="2768600" cy="519113"/>
        </p:xfrm>
        <a:graphic>
          <a:graphicData uri="http://schemas.openxmlformats.org/presentationml/2006/ole">
            <mc:AlternateContent xmlns:mc="http://schemas.openxmlformats.org/markup-compatibility/2006">
              <mc:Choice xmlns:v="urn:schemas-microsoft-com:vml" Requires="v">
                <p:oleObj spid="_x0000_s696375" name="Equation" r:id="rId8" imgW="1638000" imgH="304560" progId="Equation.DSMT4">
                  <p:embed/>
                </p:oleObj>
              </mc:Choice>
              <mc:Fallback>
                <p:oleObj name="Equation" r:id="rId8" imgW="1638000" imgH="304560" progId="Equation.DSMT4">
                  <p:embed/>
                  <p:pic>
                    <p:nvPicPr>
                      <p:cNvPr id="0" name=""/>
                      <p:cNvPicPr>
                        <a:picLocks noChangeAspect="1" noChangeArrowheads="1"/>
                      </p:cNvPicPr>
                      <p:nvPr/>
                    </p:nvPicPr>
                    <p:blipFill>
                      <a:blip r:embed="rId9"/>
                      <a:srcRect/>
                      <a:stretch>
                        <a:fillRect/>
                      </a:stretch>
                    </p:blipFill>
                    <p:spPr bwMode="auto">
                      <a:xfrm>
                        <a:off x="3035300" y="5181600"/>
                        <a:ext cx="2768600"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34747523"/>
              </p:ext>
            </p:extLst>
          </p:nvPr>
        </p:nvGraphicFramePr>
        <p:xfrm>
          <a:off x="820738" y="4800600"/>
          <a:ext cx="1503362" cy="1773238"/>
        </p:xfrm>
        <a:graphic>
          <a:graphicData uri="http://schemas.openxmlformats.org/presentationml/2006/ole">
            <mc:AlternateContent xmlns:mc="http://schemas.openxmlformats.org/markup-compatibility/2006">
              <mc:Choice xmlns:v="urn:schemas-microsoft-com:vml" Requires="v">
                <p:oleObj spid="_x0000_s696376" name="Equation" r:id="rId10" imgW="888840" imgH="1041120" progId="Equation.DSMT4">
                  <p:embed/>
                </p:oleObj>
              </mc:Choice>
              <mc:Fallback>
                <p:oleObj name="Equation" r:id="rId10" imgW="888840" imgH="1041120" progId="Equation.DSMT4">
                  <p:embed/>
                  <p:pic>
                    <p:nvPicPr>
                      <p:cNvPr id="0" name=""/>
                      <p:cNvPicPr>
                        <a:picLocks noChangeAspect="1" noChangeArrowheads="1"/>
                      </p:cNvPicPr>
                      <p:nvPr/>
                    </p:nvPicPr>
                    <p:blipFill>
                      <a:blip r:embed="rId11"/>
                      <a:srcRect/>
                      <a:stretch>
                        <a:fillRect/>
                      </a:stretch>
                    </p:blipFill>
                    <p:spPr bwMode="auto">
                      <a:xfrm>
                        <a:off x="820738" y="4800600"/>
                        <a:ext cx="1503362" cy="177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27401310"/>
              </p:ext>
            </p:extLst>
          </p:nvPr>
        </p:nvGraphicFramePr>
        <p:xfrm>
          <a:off x="3277914" y="5881513"/>
          <a:ext cx="1920875" cy="366887"/>
        </p:xfrm>
        <a:graphic>
          <a:graphicData uri="http://schemas.openxmlformats.org/presentationml/2006/ole">
            <mc:AlternateContent xmlns:mc="http://schemas.openxmlformats.org/markup-compatibility/2006">
              <mc:Choice xmlns:v="urn:schemas-microsoft-com:vml" Requires="v">
                <p:oleObj spid="_x0000_s696377" name="Equation" r:id="rId12" imgW="939600" imgH="177480" progId="Equation.DSMT4">
                  <p:embed/>
                </p:oleObj>
              </mc:Choice>
              <mc:Fallback>
                <p:oleObj name="Equation" r:id="rId12" imgW="939600" imgH="177480" progId="Equation.DSMT4">
                  <p:embed/>
                  <p:pic>
                    <p:nvPicPr>
                      <p:cNvPr id="0" name=""/>
                      <p:cNvPicPr>
                        <a:picLocks noChangeAspect="1" noChangeArrowheads="1"/>
                      </p:cNvPicPr>
                      <p:nvPr/>
                    </p:nvPicPr>
                    <p:blipFill>
                      <a:blip r:embed="rId13"/>
                      <a:srcRect/>
                      <a:stretch>
                        <a:fillRect/>
                      </a:stretch>
                    </p:blipFill>
                    <p:spPr bwMode="auto">
                      <a:xfrm>
                        <a:off x="3277914" y="5881513"/>
                        <a:ext cx="1920875" cy="36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3305842"/>
              </p:ext>
            </p:extLst>
          </p:nvPr>
        </p:nvGraphicFramePr>
        <p:xfrm>
          <a:off x="6540500" y="4114800"/>
          <a:ext cx="1792288" cy="366713"/>
        </p:xfrm>
        <a:graphic>
          <a:graphicData uri="http://schemas.openxmlformats.org/presentationml/2006/ole">
            <mc:AlternateContent xmlns:mc="http://schemas.openxmlformats.org/markup-compatibility/2006">
              <mc:Choice xmlns:v="urn:schemas-microsoft-com:vml" Requires="v">
                <p:oleObj spid="_x0000_s696378" name="Equation" r:id="rId14" imgW="876240" imgH="177480" progId="Equation.DSMT4">
                  <p:embed/>
                </p:oleObj>
              </mc:Choice>
              <mc:Fallback>
                <p:oleObj name="Equation" r:id="rId14" imgW="876240" imgH="177480" progId="Equation.DSMT4">
                  <p:embed/>
                  <p:pic>
                    <p:nvPicPr>
                      <p:cNvPr id="0" name=""/>
                      <p:cNvPicPr>
                        <a:picLocks noChangeAspect="1" noChangeArrowheads="1"/>
                      </p:cNvPicPr>
                      <p:nvPr/>
                    </p:nvPicPr>
                    <p:blipFill>
                      <a:blip r:embed="rId15"/>
                      <a:srcRect/>
                      <a:stretch>
                        <a:fillRect/>
                      </a:stretch>
                    </p:blipFill>
                    <p:spPr bwMode="auto">
                      <a:xfrm>
                        <a:off x="6540500" y="4114800"/>
                        <a:ext cx="1792288"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50531234"/>
              </p:ext>
            </p:extLst>
          </p:nvPr>
        </p:nvGraphicFramePr>
        <p:xfrm>
          <a:off x="6578600" y="4654550"/>
          <a:ext cx="1741488" cy="314325"/>
        </p:xfrm>
        <a:graphic>
          <a:graphicData uri="http://schemas.openxmlformats.org/presentationml/2006/ole">
            <mc:AlternateContent xmlns:mc="http://schemas.openxmlformats.org/markup-compatibility/2006">
              <mc:Choice xmlns:v="urn:schemas-microsoft-com:vml" Requires="v">
                <p:oleObj spid="_x0000_s696379" name="Equation" r:id="rId16" imgW="850680" imgH="152280" progId="Equation.DSMT4">
                  <p:embed/>
                </p:oleObj>
              </mc:Choice>
              <mc:Fallback>
                <p:oleObj name="Equation" r:id="rId16" imgW="850680" imgH="152280" progId="Equation.DSMT4">
                  <p:embed/>
                  <p:pic>
                    <p:nvPicPr>
                      <p:cNvPr id="0" name=""/>
                      <p:cNvPicPr>
                        <a:picLocks noChangeAspect="1" noChangeArrowheads="1"/>
                      </p:cNvPicPr>
                      <p:nvPr/>
                    </p:nvPicPr>
                    <p:blipFill>
                      <a:blip r:embed="rId17"/>
                      <a:srcRect/>
                      <a:stretch>
                        <a:fillRect/>
                      </a:stretch>
                    </p:blipFill>
                    <p:spPr bwMode="auto">
                      <a:xfrm>
                        <a:off x="6578600" y="4654550"/>
                        <a:ext cx="1741488"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nvSpPr>
        <p:spPr>
          <a:xfrm>
            <a:off x="6477000" y="5181600"/>
            <a:ext cx="2209800" cy="1200329"/>
          </a:xfrm>
          <a:prstGeom prst="rect">
            <a:avLst/>
          </a:prstGeom>
        </p:spPr>
        <p:txBody>
          <a:bodyPr wrap="square">
            <a:spAutoFit/>
          </a:bodyPr>
          <a:lstStyle/>
          <a:p>
            <a:r>
              <a:rPr lang="en-US" dirty="0" smtClean="0">
                <a:latin typeface="Arial"/>
              </a:rPr>
              <a:t>There will be 50 million subscribers in 1990 and again in 2013</a:t>
            </a:r>
            <a:endParaRPr lang="en-US" dirty="0">
              <a:latin typeface="Arial" pitchFamily="34" charset="0"/>
              <a:cs typeface="Arial" pitchFamily="34" charset="0"/>
            </a:endParaRPr>
          </a:p>
        </p:txBody>
      </p:sp>
    </p:spTree>
    <p:extLst>
      <p:ext uri="{BB962C8B-B14F-4D97-AF65-F5344CB8AC3E}">
        <p14:creationId xmlns:p14="http://schemas.microsoft.com/office/powerpoint/2010/main" val="563987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pic>
        <p:nvPicPr>
          <p:cNvPr id="19" name="Picture 18"/>
          <p:cNvPicPr/>
          <p:nvPr/>
        </p:nvPicPr>
        <p:blipFill>
          <a:blip r:embed="rId4"/>
          <a:stretch>
            <a:fillRect/>
          </a:stretch>
        </p:blipFill>
        <p:spPr>
          <a:xfrm>
            <a:off x="4417629" y="299545"/>
            <a:ext cx="4042541" cy="3200400"/>
          </a:xfrm>
          <a:prstGeom prst="rect">
            <a:avLst/>
          </a:prstGeom>
        </p:spPr>
      </p:pic>
      <p:sp>
        <p:nvSpPr>
          <p:cNvPr id="18" name="Rectangle 17"/>
          <p:cNvSpPr/>
          <p:nvPr/>
        </p:nvSpPr>
        <p:spPr>
          <a:xfrm>
            <a:off x="2188779" y="4572000"/>
            <a:ext cx="4727028" cy="646331"/>
          </a:xfrm>
          <a:prstGeom prst="rect">
            <a:avLst/>
          </a:prstGeom>
        </p:spPr>
        <p:txBody>
          <a:bodyPr wrap="square">
            <a:spAutoFit/>
          </a:bodyPr>
          <a:lstStyle/>
          <a:p>
            <a:pPr marL="236538" indent="-236538"/>
            <a:r>
              <a:rPr lang="en-US" dirty="0" smtClean="0">
                <a:latin typeface="Arial" pitchFamily="34" charset="0"/>
                <a:cs typeface="Arial" pitchFamily="34" charset="0"/>
              </a:rPr>
              <a:t>b. Replace y with 40 to find the approximate age of a boy (in months) that is 40 cm tall.</a:t>
            </a:r>
            <a:endParaRPr lang="en-US" dirty="0">
              <a:latin typeface="Arial" pitchFamily="34" charset="0"/>
              <a:cs typeface="Arial" pitchFamily="34" charset="0"/>
            </a:endParaRPr>
          </a:p>
        </p:txBody>
      </p:sp>
      <p:sp>
        <p:nvSpPr>
          <p:cNvPr id="17" name="Rectangle 16"/>
          <p:cNvSpPr/>
          <p:nvPr/>
        </p:nvSpPr>
        <p:spPr>
          <a:xfrm>
            <a:off x="505153" y="1253414"/>
            <a:ext cx="3886200" cy="646331"/>
          </a:xfrm>
          <a:prstGeom prst="rect">
            <a:avLst/>
          </a:prstGeom>
        </p:spPr>
        <p:txBody>
          <a:bodyPr wrap="square">
            <a:spAutoFit/>
          </a:bodyPr>
          <a:lstStyle/>
          <a:p>
            <a:r>
              <a:rPr lang="en-US" dirty="0" smtClean="0">
                <a:latin typeface="Arial"/>
                <a:ea typeface="Calibri"/>
                <a:cs typeface="Times New Roman"/>
              </a:rPr>
              <a:t>This graph can be approximated using the square root function;</a:t>
            </a:r>
            <a:endParaRPr lang="en-US" dirty="0">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531957563"/>
              </p:ext>
            </p:extLst>
          </p:nvPr>
        </p:nvGraphicFramePr>
        <p:xfrm>
          <a:off x="1361303" y="2253623"/>
          <a:ext cx="1710350" cy="325610"/>
        </p:xfrm>
        <a:graphic>
          <a:graphicData uri="http://schemas.openxmlformats.org/presentationml/2006/ole">
            <mc:AlternateContent xmlns:mc="http://schemas.openxmlformats.org/markup-compatibility/2006">
              <mc:Choice xmlns:v="urn:schemas-microsoft-com:vml" Requires="v">
                <p:oleObj spid="_x0000_s667804" name="Equation" r:id="rId5" imgW="1346040" imgH="253800" progId="Equation.DSMT4">
                  <p:embed/>
                </p:oleObj>
              </mc:Choice>
              <mc:Fallback>
                <p:oleObj name="Equation" r:id="rId5" imgW="1346040" imgH="253800" progId="Equation.DSMT4">
                  <p:embed/>
                  <p:pic>
                    <p:nvPicPr>
                      <p:cNvPr id="0" name=""/>
                      <p:cNvPicPr>
                        <a:picLocks noChangeAspect="1" noChangeArrowheads="1"/>
                      </p:cNvPicPr>
                      <p:nvPr/>
                    </p:nvPicPr>
                    <p:blipFill>
                      <a:blip r:embed="rId6"/>
                      <a:srcRect/>
                      <a:stretch>
                        <a:fillRect/>
                      </a:stretch>
                    </p:blipFill>
                    <p:spPr bwMode="auto">
                      <a:xfrm>
                        <a:off x="1361303" y="2253623"/>
                        <a:ext cx="1710350" cy="3256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2188779" y="3810000"/>
            <a:ext cx="4457700" cy="646331"/>
          </a:xfrm>
          <a:prstGeom prst="rect">
            <a:avLst/>
          </a:prstGeom>
        </p:spPr>
        <p:txBody>
          <a:bodyPr wrap="square">
            <a:spAutoFit/>
          </a:bodyPr>
          <a:lstStyle/>
          <a:p>
            <a:pPr marL="284163" indent="-284163"/>
            <a:r>
              <a:rPr lang="en-US" dirty="0" smtClean="0">
                <a:latin typeface="Arial"/>
                <a:ea typeface="Calibri"/>
                <a:cs typeface="Times New Roman"/>
              </a:rPr>
              <a:t>a</a:t>
            </a:r>
            <a:r>
              <a:rPr lang="en-US" dirty="0">
                <a:latin typeface="Arial"/>
                <a:ea typeface="Calibri"/>
                <a:cs typeface="Times New Roman"/>
              </a:rPr>
              <a:t>. </a:t>
            </a:r>
            <a:r>
              <a:rPr lang="en-US" dirty="0" smtClean="0">
                <a:latin typeface="Arial"/>
                <a:ea typeface="Calibri"/>
                <a:cs typeface="Times New Roman"/>
              </a:rPr>
              <a:t>Predict </a:t>
            </a:r>
            <a:r>
              <a:rPr lang="en-US" dirty="0">
                <a:latin typeface="Arial"/>
                <a:ea typeface="Calibri"/>
                <a:cs typeface="Times New Roman"/>
              </a:rPr>
              <a:t>the height of a boy that is 35 months </a:t>
            </a:r>
            <a:r>
              <a:rPr lang="en-US" dirty="0" smtClean="0">
                <a:latin typeface="Arial"/>
                <a:ea typeface="Calibri"/>
                <a:cs typeface="Times New Roman"/>
              </a:rPr>
              <a:t>old by replacing x with 35.</a:t>
            </a:r>
          </a:p>
        </p:txBody>
      </p:sp>
    </p:spTree>
    <p:extLst>
      <p:ext uri="{BB962C8B-B14F-4D97-AF65-F5344CB8AC3E}">
        <p14:creationId xmlns:p14="http://schemas.microsoft.com/office/powerpoint/2010/main" val="4219198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18" name="Rectangle 17"/>
          <p:cNvSpPr/>
          <p:nvPr/>
        </p:nvSpPr>
        <p:spPr>
          <a:xfrm>
            <a:off x="1638300" y="3810000"/>
            <a:ext cx="5867400" cy="646331"/>
          </a:xfrm>
          <a:prstGeom prst="rect">
            <a:avLst/>
          </a:prstGeom>
        </p:spPr>
        <p:txBody>
          <a:bodyPr wrap="square">
            <a:spAutoFit/>
          </a:bodyPr>
          <a:lstStyle/>
          <a:p>
            <a:pPr marL="284163" indent="-284163"/>
            <a:r>
              <a:rPr lang="en-US" dirty="0" smtClean="0">
                <a:latin typeface="Arial"/>
                <a:ea typeface="Calibri"/>
                <a:cs typeface="Times New Roman"/>
              </a:rPr>
              <a:t>a.  Replace x with 12 to predict the pieces of malware in 2015.</a:t>
            </a:r>
          </a:p>
        </p:txBody>
      </p:sp>
      <p:pic>
        <p:nvPicPr>
          <p:cNvPr id="20" name="Picture 19"/>
          <p:cNvPicPr/>
          <p:nvPr/>
        </p:nvPicPr>
        <p:blipFill>
          <a:blip r:embed="rId4"/>
          <a:stretch>
            <a:fillRect/>
          </a:stretch>
        </p:blipFill>
        <p:spPr>
          <a:xfrm>
            <a:off x="4267200" y="411677"/>
            <a:ext cx="4602163" cy="3135630"/>
          </a:xfrm>
          <a:prstGeom prst="rect">
            <a:avLst/>
          </a:prstGeom>
        </p:spPr>
      </p:pic>
      <p:sp>
        <p:nvSpPr>
          <p:cNvPr id="17" name="Rectangle 16"/>
          <p:cNvSpPr/>
          <p:nvPr/>
        </p:nvSpPr>
        <p:spPr>
          <a:xfrm>
            <a:off x="505153" y="1253414"/>
            <a:ext cx="3886200" cy="646331"/>
          </a:xfrm>
          <a:prstGeom prst="rect">
            <a:avLst/>
          </a:prstGeom>
        </p:spPr>
        <p:txBody>
          <a:bodyPr wrap="square">
            <a:spAutoFit/>
          </a:bodyPr>
          <a:lstStyle/>
          <a:p>
            <a:r>
              <a:rPr lang="en-US" dirty="0" smtClean="0">
                <a:latin typeface="Arial"/>
                <a:ea typeface="Calibri"/>
                <a:cs typeface="Times New Roman"/>
              </a:rPr>
              <a:t>This graph can be approximated using the exponential function;</a:t>
            </a:r>
            <a:endParaRPr lang="en-US" dirty="0">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652426141"/>
              </p:ext>
            </p:extLst>
          </p:nvPr>
        </p:nvGraphicFramePr>
        <p:xfrm>
          <a:off x="1367123" y="2229684"/>
          <a:ext cx="1698054" cy="374570"/>
        </p:xfrm>
        <a:graphic>
          <a:graphicData uri="http://schemas.openxmlformats.org/presentationml/2006/ole">
            <mc:AlternateContent xmlns:mc="http://schemas.openxmlformats.org/markup-compatibility/2006">
              <mc:Choice xmlns:v="urn:schemas-microsoft-com:vml" Requires="v">
                <p:oleObj spid="_x0000_s669822" name="Equation" r:id="rId5" imgW="1104840" imgH="241200" progId="Equation.DSMT4">
                  <p:embed/>
                </p:oleObj>
              </mc:Choice>
              <mc:Fallback>
                <p:oleObj name="Equation" r:id="rId5" imgW="1104840" imgH="241200" progId="Equation.DSMT4">
                  <p:embed/>
                  <p:pic>
                    <p:nvPicPr>
                      <p:cNvPr id="0" name=""/>
                      <p:cNvPicPr>
                        <a:picLocks noChangeAspect="1" noChangeArrowheads="1"/>
                      </p:cNvPicPr>
                      <p:nvPr/>
                    </p:nvPicPr>
                    <p:blipFill>
                      <a:blip r:embed="rId6"/>
                      <a:srcRect/>
                      <a:stretch>
                        <a:fillRect/>
                      </a:stretch>
                    </p:blipFill>
                    <p:spPr bwMode="auto">
                      <a:xfrm>
                        <a:off x="1367123" y="2229684"/>
                        <a:ext cx="1698054" cy="374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1819275" y="4572000"/>
            <a:ext cx="5486400" cy="923330"/>
          </a:xfrm>
          <a:prstGeom prst="rect">
            <a:avLst/>
          </a:prstGeom>
        </p:spPr>
        <p:txBody>
          <a:bodyPr wrap="square">
            <a:spAutoFit/>
          </a:bodyPr>
          <a:lstStyle/>
          <a:p>
            <a:pPr marL="284163" indent="-284163"/>
            <a:r>
              <a:rPr lang="en-US" dirty="0">
                <a:latin typeface="Arial" pitchFamily="34" charset="0"/>
                <a:cs typeface="Arial" pitchFamily="34" charset="0"/>
              </a:rPr>
              <a:t>b</a:t>
            </a:r>
            <a:r>
              <a:rPr lang="en-US" dirty="0" smtClean="0">
                <a:latin typeface="Arial" pitchFamily="34" charset="0"/>
                <a:cs typeface="Arial" pitchFamily="34" charset="0"/>
              </a:rPr>
              <a:t>.  Replace y with 100 to predict the first year that the number of pieces of malware will reach one hundred million.</a:t>
            </a:r>
            <a:endParaRPr lang="en-US" dirty="0">
              <a:latin typeface="Arial" pitchFamily="34" charset="0"/>
              <a:cs typeface="Arial" pitchFamily="34" charset="0"/>
            </a:endParaRPr>
          </a:p>
        </p:txBody>
      </p:sp>
    </p:spTree>
    <p:extLst>
      <p:ext uri="{BB962C8B-B14F-4D97-AF65-F5344CB8AC3E}">
        <p14:creationId xmlns:p14="http://schemas.microsoft.com/office/powerpoint/2010/main" val="2309047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fade">
                                      <p:cBhvr>
                                        <p:cTn id="2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828801"/>
            <a:ext cx="7315200" cy="1066800"/>
          </a:xfrm>
          <a:prstGeom prst="rect">
            <a:avLst/>
          </a:prstGeom>
        </p:spPr>
        <p:txBody>
          <a:bodyPr>
            <a:normAutofit/>
          </a:bodyPr>
          <a:lstStyle/>
          <a:p>
            <a:r>
              <a:rPr lang="en-US" sz="2800" dirty="0" smtClean="0">
                <a:latin typeface="Arial" pitchFamily="34" charset="0"/>
                <a:cs typeface="Arial" pitchFamily="34" charset="0"/>
              </a:rPr>
              <a:t>Describing a Data Table Algebraically</a:t>
            </a:r>
            <a:endParaRPr lang="en-US" sz="2800" dirty="0">
              <a:latin typeface="Arial" pitchFamily="34" charset="0"/>
              <a:cs typeface="Arial" pitchFamily="34" charset="0"/>
            </a:endParaRPr>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Tree>
    <p:extLst>
      <p:ext uri="{BB962C8B-B14F-4D97-AF65-F5344CB8AC3E}">
        <p14:creationId xmlns:p14="http://schemas.microsoft.com/office/powerpoint/2010/main" val="277185939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9" name="TextBox 8"/>
          <p:cNvSpPr txBox="1"/>
          <p:nvPr/>
        </p:nvSpPr>
        <p:spPr>
          <a:xfrm>
            <a:off x="275896" y="257145"/>
            <a:ext cx="3229303"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Step 2.  Look for patterns</a:t>
            </a:r>
            <a:endParaRPr lang="en-US" sz="2000" dirty="0">
              <a:latin typeface="Arial" pitchFamily="34" charset="0"/>
              <a:cs typeface="Arial" pitchFamily="34" charset="0"/>
            </a:endParaRPr>
          </a:p>
        </p:txBody>
      </p:sp>
      <p:pic>
        <p:nvPicPr>
          <p:cNvPr id="67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96" y="990600"/>
            <a:ext cx="4448504" cy="4294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48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8353"/>
            <a:ext cx="1714500" cy="668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477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4818"/>
                                        </p:tgtEl>
                                        <p:attrNameLst>
                                          <p:attrName>style.visibility</p:attrName>
                                        </p:attrNameLst>
                                      </p:cBhvr>
                                      <p:to>
                                        <p:strVal val="visible"/>
                                      </p:to>
                                    </p:set>
                                    <p:animEffect transition="in" filter="fade">
                                      <p:cBhvr>
                                        <p:cTn id="7" dur="500"/>
                                        <p:tgtEl>
                                          <p:spTgt spid="67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33" y="857310"/>
            <a:ext cx="2869324" cy="575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9" name="TextBox 8"/>
          <p:cNvSpPr txBox="1"/>
          <p:nvPr/>
        </p:nvSpPr>
        <p:spPr>
          <a:xfrm>
            <a:off x="275897" y="257145"/>
            <a:ext cx="2967260"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Step 2.  Graph the data</a:t>
            </a:r>
            <a:endParaRPr lang="en-US" sz="2000" dirty="0">
              <a:latin typeface="Arial" pitchFamily="34" charset="0"/>
              <a:cs typeface="Arial" pitchFamily="34" charset="0"/>
            </a:endParaRPr>
          </a:p>
        </p:txBody>
      </p:sp>
      <p:pic>
        <p:nvPicPr>
          <p:cNvPr id="67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990600"/>
            <a:ext cx="5245276" cy="506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4388068"/>
            <a:ext cx="2633557" cy="2133600"/>
          </a:xfrm>
          <a:prstGeom prst="rect">
            <a:avLst/>
          </a:prstGeom>
          <a:noFill/>
          <a:ln w="38100">
            <a:solidFill>
              <a:srgbClr val="00B0F0"/>
            </a:solidFill>
          </a:ln>
        </p:spPr>
        <p:txBody>
          <a:bodyPr wrap="none" rtlCol="0" anchor="ctr">
            <a:noAutofit/>
          </a:bodyPr>
          <a:lstStyle/>
          <a:p>
            <a:pPr algn="ctr"/>
            <a:endParaRPr lang="en-US" sz="2400" dirty="0" smtClean="0">
              <a:latin typeface="Arial" pitchFamily="34" charset="0"/>
              <a:cs typeface="Arial" pitchFamily="34" charset="0"/>
            </a:endParaRPr>
          </a:p>
        </p:txBody>
      </p:sp>
      <p:cxnSp>
        <p:nvCxnSpPr>
          <p:cNvPr id="5" name="Straight Arrow Connector 4"/>
          <p:cNvCxnSpPr/>
          <p:nvPr/>
        </p:nvCxnSpPr>
        <p:spPr>
          <a:xfrm flipV="1">
            <a:off x="6858000" y="1447800"/>
            <a:ext cx="1892476" cy="6625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754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3794"/>
                                        </p:tgtEl>
                                        <p:attrNameLst>
                                          <p:attrName>style.visibility</p:attrName>
                                        </p:attrNameLst>
                                      </p:cBhvr>
                                      <p:to>
                                        <p:strVal val="visible"/>
                                      </p:to>
                                    </p:set>
                                    <p:animEffect transition="in" filter="fade">
                                      <p:cBhvr>
                                        <p:cTn id="7" dur="500"/>
                                        <p:tgtEl>
                                          <p:spTgt spid="6737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124200" y="6356350"/>
            <a:ext cx="2895600" cy="365125"/>
          </a:xfrm>
          <a:prstGeom prst="rect">
            <a:avLst/>
          </a:prstGeom>
        </p:spPr>
        <p:txBody>
          <a:bodyPr/>
          <a:lstStyle/>
          <a:p>
            <a:r>
              <a:rPr lang="en-US" smtClean="0"/>
              <a:t>Copyright 2014 Scott Storla</a:t>
            </a:r>
            <a:endParaRPr lang="en-US"/>
          </a:p>
        </p:txBody>
      </p:sp>
      <p:sp>
        <p:nvSpPr>
          <p:cNvPr id="9" name="TextBox 8"/>
          <p:cNvSpPr txBox="1"/>
          <p:nvPr/>
        </p:nvSpPr>
        <p:spPr>
          <a:xfrm>
            <a:off x="275897" y="257145"/>
            <a:ext cx="2967260" cy="400110"/>
          </a:xfrm>
          <a:prstGeom prst="rect">
            <a:avLst/>
          </a:prstGeom>
          <a:noFill/>
        </p:spPr>
        <p:txBody>
          <a:bodyPr wrap="square" numCol="1" rtlCol="0">
            <a:spAutoFit/>
          </a:bodyPr>
          <a:lstStyle/>
          <a:p>
            <a:pPr marL="457200" indent="-393700"/>
            <a:r>
              <a:rPr lang="en-US" sz="2000" dirty="0" smtClean="0">
                <a:latin typeface="Arial" pitchFamily="34" charset="0"/>
                <a:cs typeface="Arial" pitchFamily="34" charset="0"/>
              </a:rPr>
              <a:t>Step 2.  Graph the data</a:t>
            </a:r>
            <a:endParaRPr lang="en-US" sz="2000" dirty="0">
              <a:latin typeface="Arial" pitchFamily="34" charset="0"/>
              <a:cs typeface="Arial"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94" y="1219200"/>
            <a:ext cx="2914014" cy="316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062" y="747056"/>
            <a:ext cx="5872351" cy="47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72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6868"/>
                                        </p:tgtEl>
                                        <p:attrNameLst>
                                          <p:attrName>style.visibility</p:attrName>
                                        </p:attrNameLst>
                                      </p:cBhvr>
                                      <p:to>
                                        <p:strVal val="visible"/>
                                      </p:to>
                                    </p:set>
                                    <p:animEffect transition="in" filter="fade">
                                      <p:cBhvr>
                                        <p:cTn id="7" dur="500"/>
                                        <p:tgtEl>
                                          <p:spTgt spid="67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wrap="none" rtlCol="0" anchor="ctr">
        <a:noAutofit/>
      </a:bodyPr>
      <a:lstStyle>
        <a:defPPr algn="ctr">
          <a:defRPr sz="2400" dirty="0" smtClean="0">
            <a:latin typeface="Arial" pitchFamily="34" charset="0"/>
            <a:cs typeface="Arial" pitchFamily="34" charset="0"/>
          </a:defRPr>
        </a:defPPr>
      </a:lstStyle>
    </a:spDef>
    <a:txDef>
      <a:spPr>
        <a:noFill/>
      </a:spPr>
      <a:bodyPr wrap="square" rtlCol="0">
        <a:spAutoFit/>
      </a:bodyPr>
      <a:lstStyle>
        <a:defPPr>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19093</TotalTime>
  <Words>2098</Words>
  <Application>Microsoft Office PowerPoint</Application>
  <PresentationFormat>On-screen Show (4:3)</PresentationFormat>
  <Paragraphs>534</Paragraphs>
  <Slides>65</Slides>
  <Notes>65</Notes>
  <HiddenSlides>37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Office Theme</vt:lpstr>
      <vt:lpstr>Equation</vt:lpstr>
      <vt:lpstr>MathType 6.0 Equation</vt:lpstr>
      <vt:lpstr>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Domain and 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Domain and Range</vt:lpstr>
      <vt:lpstr>Describing a data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Describing a data table</vt:lpstr>
      <vt:lpstr>Graphing a data table</vt:lpstr>
      <vt:lpstr>PowerPoint Presentation</vt:lpstr>
      <vt:lpstr>There are four quadrants</vt:lpstr>
      <vt:lpstr>We number them counterclockwise</vt:lpstr>
      <vt:lpstr>Using numbers one through four</vt:lpstr>
      <vt:lpstr>Sometimes “Roman” Numerals are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Graphing a data table</vt:lpstr>
      <vt:lpstr>Describing a Data Table Algebraically</vt:lpstr>
      <vt:lpstr>PowerPoint Presentation</vt:lpstr>
      <vt:lpstr>PowerPoint Presentation</vt:lpstr>
      <vt:lpstr>PowerPoint Presentation</vt:lpstr>
      <vt:lpstr>PowerPoint Presentation</vt:lpstr>
      <vt:lpstr>PowerPoint Presentation</vt:lpstr>
      <vt:lpstr>PowerPoint Presentation</vt:lpstr>
      <vt:lpstr>Describing a Data Table Algebraically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Algebraic Expressions</dc:title>
  <dc:creator>scott storla</dc:creator>
  <cp:lastModifiedBy>x61</cp:lastModifiedBy>
  <cp:revision>535</cp:revision>
  <dcterms:created xsi:type="dcterms:W3CDTF">2010-09-04T18:04:48Z</dcterms:created>
  <dcterms:modified xsi:type="dcterms:W3CDTF">2014-10-23T23:41:37Z</dcterms:modified>
</cp:coreProperties>
</file>