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379" r:id="rId3"/>
    <p:sldId id="265" r:id="rId4"/>
    <p:sldId id="419" r:id="rId5"/>
    <p:sldId id="474" r:id="rId6"/>
    <p:sldId id="292" r:id="rId7"/>
    <p:sldId id="477" r:id="rId8"/>
    <p:sldId id="490" r:id="rId9"/>
    <p:sldId id="417" r:id="rId10"/>
    <p:sldId id="475" r:id="rId11"/>
    <p:sldId id="418" r:id="rId12"/>
    <p:sldId id="476" r:id="rId13"/>
    <p:sldId id="491" r:id="rId14"/>
    <p:sldId id="381" r:id="rId15"/>
    <p:sldId id="275" r:id="rId16"/>
    <p:sldId id="421" r:id="rId17"/>
    <p:sldId id="478" r:id="rId18"/>
    <p:sldId id="479" r:id="rId19"/>
    <p:sldId id="480" r:id="rId20"/>
    <p:sldId id="481" r:id="rId21"/>
    <p:sldId id="482" r:id="rId22"/>
    <p:sldId id="387" r:id="rId23"/>
    <p:sldId id="484" r:id="rId24"/>
    <p:sldId id="483" r:id="rId25"/>
    <p:sldId id="485" r:id="rId26"/>
    <p:sldId id="486" r:id="rId27"/>
    <p:sldId id="488" r:id="rId28"/>
    <p:sldId id="487" r:id="rId29"/>
    <p:sldId id="489" r:id="rId30"/>
    <p:sldId id="525" r:id="rId31"/>
    <p:sldId id="526" r:id="rId32"/>
    <p:sldId id="527" r:id="rId33"/>
    <p:sldId id="528" r:id="rId34"/>
    <p:sldId id="529" r:id="rId35"/>
    <p:sldId id="530" r:id="rId36"/>
    <p:sldId id="531" r:id="rId37"/>
    <p:sldId id="532" r:id="rId38"/>
    <p:sldId id="441" r:id="rId39"/>
    <p:sldId id="501" r:id="rId40"/>
    <p:sldId id="404" r:id="rId41"/>
    <p:sldId id="405" r:id="rId42"/>
    <p:sldId id="493" r:id="rId43"/>
    <p:sldId id="494" r:id="rId44"/>
    <p:sldId id="503" r:id="rId45"/>
    <p:sldId id="504" r:id="rId46"/>
    <p:sldId id="495" r:id="rId47"/>
    <p:sldId id="496" r:id="rId48"/>
    <p:sldId id="498" r:id="rId49"/>
    <p:sldId id="506" r:id="rId50"/>
    <p:sldId id="497" r:id="rId51"/>
    <p:sldId id="505" r:id="rId52"/>
    <p:sldId id="508" r:id="rId53"/>
    <p:sldId id="499" r:id="rId54"/>
    <p:sldId id="511" r:id="rId55"/>
    <p:sldId id="407" r:id="rId56"/>
    <p:sldId id="510" r:id="rId57"/>
    <p:sldId id="426" r:id="rId58"/>
    <p:sldId id="443" r:id="rId59"/>
    <p:sldId id="509" r:id="rId60"/>
    <p:sldId id="512" r:id="rId61"/>
    <p:sldId id="514" r:id="rId62"/>
    <p:sldId id="513" r:id="rId63"/>
    <p:sldId id="408" r:id="rId64"/>
    <p:sldId id="516" r:id="rId65"/>
    <p:sldId id="518" r:id="rId66"/>
    <p:sldId id="520" r:id="rId67"/>
    <p:sldId id="521" r:id="rId68"/>
    <p:sldId id="522" r:id="rId69"/>
    <p:sldId id="523" r:id="rId70"/>
    <p:sldId id="444" r:id="rId71"/>
    <p:sldId id="517" r:id="rId72"/>
    <p:sldId id="428" r:id="rId73"/>
    <p:sldId id="447" r:id="rId74"/>
    <p:sldId id="524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9AB0DD-3E8E-4842-985C-3FCA94DAE33D}">
          <p14:sldIdLst>
            <p14:sldId id="256"/>
          </p14:sldIdLst>
        </p14:section>
        <p14:section name="Vocabulary" id="{FCDC3E47-ABB8-4FBD-8A20-043265884BB6}">
          <p14:sldIdLst>
            <p14:sldId id="379"/>
            <p14:sldId id="265"/>
            <p14:sldId id="419"/>
            <p14:sldId id="474"/>
            <p14:sldId id="292"/>
            <p14:sldId id="477"/>
          </p14:sldIdLst>
        </p14:section>
        <p14:section name="Discussing polynomials" id="{7102D9AE-932E-417A-BA23-3E56B588B35E}">
          <p14:sldIdLst>
            <p14:sldId id="490"/>
            <p14:sldId id="417"/>
            <p14:sldId id="475"/>
            <p14:sldId id="418"/>
            <p14:sldId id="476"/>
            <p14:sldId id="491"/>
          </p14:sldIdLst>
        </p14:section>
        <p14:section name="Adding and subtracting distributive property" id="{7BE6A395-E6ED-4D19-A693-08B41957D852}">
          <p14:sldIdLst>
            <p14:sldId id="381"/>
            <p14:sldId id="275"/>
            <p14:sldId id="421"/>
            <p14:sldId id="478"/>
            <p14:sldId id="479"/>
            <p14:sldId id="480"/>
            <p14:sldId id="481"/>
            <p14:sldId id="482"/>
          </p14:sldIdLst>
        </p14:section>
        <p14:section name="Add subtract not using dist" id="{2841FD85-A5E3-4D64-BD82-34C4CCB771FC}">
          <p14:sldIdLst>
            <p14:sldId id="387"/>
            <p14:sldId id="484"/>
            <p14:sldId id="483"/>
            <p14:sldId id="485"/>
            <p14:sldId id="486"/>
            <p14:sldId id="488"/>
            <p14:sldId id="487"/>
            <p14:sldId id="489"/>
          </p14:sldIdLst>
        </p14:section>
        <p14:section name="Add and subtract no rewrite" id="{C36E1F71-0E99-4953-9BFE-4408F6ABF2E1}">
          <p14:sldIdLst>
            <p14:sldId id="525"/>
            <p14:sldId id="526"/>
            <p14:sldId id="527"/>
            <p14:sldId id="528"/>
            <p14:sldId id="529"/>
            <p14:sldId id="530"/>
            <p14:sldId id="531"/>
            <p14:sldId id="532"/>
          </p14:sldIdLst>
        </p14:section>
        <p14:section name="Distribution" id="{CD310171-EA7E-4FC1-BE4E-7B1CF4CE31A7}">
          <p14:sldIdLst>
            <p14:sldId id="441"/>
          </p14:sldIdLst>
        </p14:section>
        <p14:section name="Binomial distribution" id="{649CE8AA-5C61-4B41-BA22-36DFC3613136}">
          <p14:sldIdLst>
            <p14:sldId id="501"/>
            <p14:sldId id="404"/>
            <p14:sldId id="405"/>
            <p14:sldId id="493"/>
            <p14:sldId id="494"/>
            <p14:sldId id="503"/>
            <p14:sldId id="504"/>
            <p14:sldId id="495"/>
            <p14:sldId id="496"/>
            <p14:sldId id="498"/>
            <p14:sldId id="506"/>
            <p14:sldId id="497"/>
            <p14:sldId id="505"/>
          </p14:sldIdLst>
        </p14:section>
        <p14:section name="Using distribution to simplify expressions" id="{5DA9B3B3-712C-462B-ACD3-D46EAADB6B55}">
          <p14:sldIdLst>
            <p14:sldId id="508"/>
            <p14:sldId id="499"/>
            <p14:sldId id="511"/>
            <p14:sldId id="407"/>
            <p14:sldId id="510"/>
            <p14:sldId id="426"/>
            <p14:sldId id="443"/>
            <p14:sldId id="509"/>
            <p14:sldId id="512"/>
            <p14:sldId id="514"/>
          </p14:sldIdLst>
        </p14:section>
        <p14:section name="A factor of -1" id="{3E2DE3BA-7123-4871-A030-DFF6A31811F0}">
          <p14:sldIdLst>
            <p14:sldId id="513"/>
            <p14:sldId id="408"/>
            <p14:sldId id="516"/>
            <p14:sldId id="518"/>
            <p14:sldId id="520"/>
            <p14:sldId id="521"/>
            <p14:sldId id="522"/>
            <p14:sldId id="523"/>
            <p14:sldId id="444"/>
            <p14:sldId id="517"/>
            <p14:sldId id="428"/>
            <p14:sldId id="447"/>
            <p14:sldId id="5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4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40.wmf"/><Relationship Id="rId1" Type="http://schemas.openxmlformats.org/officeDocument/2006/relationships/image" Target="../media/image69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6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77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8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e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4" Type="http://schemas.openxmlformats.org/officeDocument/2006/relationships/image" Target="../media/image10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4" Type="http://schemas.openxmlformats.org/officeDocument/2006/relationships/image" Target="../media/image113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20.wmf"/><Relationship Id="rId1" Type="http://schemas.openxmlformats.org/officeDocument/2006/relationships/image" Target="../media/image110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7.wmf"/><Relationship Id="rId1" Type="http://schemas.openxmlformats.org/officeDocument/2006/relationships/image" Target="../media/image13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5.wmf"/><Relationship Id="rId1" Type="http://schemas.openxmlformats.org/officeDocument/2006/relationships/image" Target="../media/image144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7.wmf"/><Relationship Id="rId1" Type="http://schemas.openxmlformats.org/officeDocument/2006/relationships/image" Target="../media/image146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7" Type="http://schemas.openxmlformats.org/officeDocument/2006/relationships/image" Target="../media/image154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6" Type="http://schemas.openxmlformats.org/officeDocument/2006/relationships/image" Target="../media/image153.wmf"/><Relationship Id="rId5" Type="http://schemas.openxmlformats.org/officeDocument/2006/relationships/image" Target="../media/image152.wmf"/><Relationship Id="rId4" Type="http://schemas.openxmlformats.org/officeDocument/2006/relationships/image" Target="../media/image151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6.wmf"/><Relationship Id="rId1" Type="http://schemas.openxmlformats.org/officeDocument/2006/relationships/image" Target="../media/image155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8.wmf"/><Relationship Id="rId1" Type="http://schemas.openxmlformats.org/officeDocument/2006/relationships/image" Target="../media/image157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wmf"/><Relationship Id="rId1" Type="http://schemas.openxmlformats.org/officeDocument/2006/relationships/image" Target="../media/image159.wmf"/></Relationships>
</file>

<file path=ppt/drawings/_rels/vmlDrawing4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2.wmf"/><Relationship Id="rId1" Type="http://schemas.openxmlformats.org/officeDocument/2006/relationships/image" Target="../media/image161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4.wmf"/><Relationship Id="rId1" Type="http://schemas.openxmlformats.org/officeDocument/2006/relationships/image" Target="../media/image16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wmf"/><Relationship Id="rId2" Type="http://schemas.openxmlformats.org/officeDocument/2006/relationships/image" Target="../media/image175.wmf"/><Relationship Id="rId1" Type="http://schemas.openxmlformats.org/officeDocument/2006/relationships/image" Target="../media/image174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wmf"/><Relationship Id="rId2" Type="http://schemas.openxmlformats.org/officeDocument/2006/relationships/image" Target="../media/image178.wmf"/><Relationship Id="rId1" Type="http://schemas.openxmlformats.org/officeDocument/2006/relationships/image" Target="../media/image17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ECAD-C44F-4A11-B1EC-54E1C16E8AB6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B471-9A3C-42AA-9284-9DC62C7A9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6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05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47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47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61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97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40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50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92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63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55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87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99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102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96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535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2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330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864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112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889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261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1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787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904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820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300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690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848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163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229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648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486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1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080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225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725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629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110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570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29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6257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9055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4731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3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5413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7487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730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9585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7779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0517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0048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560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9266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8130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02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3186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6711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067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6668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9547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1586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2121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1450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2187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82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67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666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3119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3254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1528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7875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4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0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7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2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72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1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1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79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6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5" Type="http://schemas.openxmlformats.org/officeDocument/2006/relationships/image" Target="../media/image87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4.wmf"/><Relationship Id="rId14" Type="http://schemas.openxmlformats.org/officeDocument/2006/relationships/oleObject" Target="../embeddings/oleObject8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92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4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91.wmf"/><Relationship Id="rId5" Type="http://schemas.openxmlformats.org/officeDocument/2006/relationships/image" Target="../media/image88.wmf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93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6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95.bin"/><Relationship Id="rId9" Type="http://schemas.openxmlformats.org/officeDocument/2006/relationships/image" Target="../media/image68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9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98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7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77.wmf"/><Relationship Id="rId4" Type="http://schemas.openxmlformats.org/officeDocument/2006/relationships/oleObject" Target="../embeddings/oleObject10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82.wmf"/><Relationship Id="rId4" Type="http://schemas.openxmlformats.org/officeDocument/2006/relationships/oleObject" Target="../embeddings/oleObject10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8.bin"/><Relationship Id="rId5" Type="http://schemas.openxmlformats.org/officeDocument/2006/relationships/image" Target="../media/image88.wmf"/><Relationship Id="rId4" Type="http://schemas.openxmlformats.org/officeDocument/2006/relationships/oleObject" Target="../embeddings/oleObject107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Relationship Id="rId9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99.wmf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112.bin"/><Relationship Id="rId17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5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98.wmf"/><Relationship Id="rId5" Type="http://schemas.openxmlformats.org/officeDocument/2006/relationships/image" Target="../media/image95.emf"/><Relationship Id="rId15" Type="http://schemas.openxmlformats.org/officeDocument/2006/relationships/oleObject" Target="../embeddings/oleObject114.bin"/><Relationship Id="rId10" Type="http://schemas.openxmlformats.org/officeDocument/2006/relationships/oleObject" Target="../embeddings/oleObject111.bin"/><Relationship Id="rId4" Type="http://schemas.openxmlformats.org/officeDocument/2006/relationships/package" Target="../embeddings/Microsoft_Word_Document2.docx"/><Relationship Id="rId9" Type="http://schemas.openxmlformats.org/officeDocument/2006/relationships/image" Target="../media/image97.wmf"/><Relationship Id="rId14" Type="http://schemas.openxmlformats.org/officeDocument/2006/relationships/oleObject" Target="../embeddings/oleObject11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17.bin"/><Relationship Id="rId5" Type="http://schemas.openxmlformats.org/officeDocument/2006/relationships/image" Target="../media/image101.wmf"/><Relationship Id="rId4" Type="http://schemas.openxmlformats.org/officeDocument/2006/relationships/oleObject" Target="../embeddings/oleObject11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9.bin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11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21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20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23.bin"/><Relationship Id="rId5" Type="http://schemas.openxmlformats.org/officeDocument/2006/relationships/image" Target="../media/image104.wmf"/><Relationship Id="rId4" Type="http://schemas.openxmlformats.org/officeDocument/2006/relationships/oleObject" Target="../embeddings/oleObject122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10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109.wmf"/><Relationship Id="rId5" Type="http://schemas.openxmlformats.org/officeDocument/2006/relationships/image" Target="../media/image106.wmf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108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13" Type="http://schemas.openxmlformats.org/officeDocument/2006/relationships/oleObject" Target="../embeddings/oleObject133.bin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111.wmf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9.bin"/><Relationship Id="rId11" Type="http://schemas.openxmlformats.org/officeDocument/2006/relationships/oleObject" Target="../embeddings/oleObject132.bin"/><Relationship Id="rId5" Type="http://schemas.openxmlformats.org/officeDocument/2006/relationships/image" Target="../media/image110.wmf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8.bin"/><Relationship Id="rId9" Type="http://schemas.openxmlformats.org/officeDocument/2006/relationships/image" Target="../media/image112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image" Target="../media/image118.wmf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15.wmf"/><Relationship Id="rId12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117.wmf"/><Relationship Id="rId5" Type="http://schemas.openxmlformats.org/officeDocument/2006/relationships/image" Target="../media/image114.wmf"/><Relationship Id="rId15" Type="http://schemas.openxmlformats.org/officeDocument/2006/relationships/image" Target="../media/image119.wmf"/><Relationship Id="rId10" Type="http://schemas.openxmlformats.org/officeDocument/2006/relationships/oleObject" Target="../embeddings/oleObject137.bin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116.wmf"/><Relationship Id="rId14" Type="http://schemas.openxmlformats.org/officeDocument/2006/relationships/oleObject" Target="../embeddings/oleObject13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20.wmf"/><Relationship Id="rId12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41.bin"/><Relationship Id="rId11" Type="http://schemas.openxmlformats.org/officeDocument/2006/relationships/oleObject" Target="../embeddings/oleObject144.bin"/><Relationship Id="rId5" Type="http://schemas.openxmlformats.org/officeDocument/2006/relationships/image" Target="../media/image110.wmf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112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13" Type="http://schemas.openxmlformats.org/officeDocument/2006/relationships/image" Target="../media/image125.wmf"/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122.wmf"/><Relationship Id="rId12" Type="http://schemas.openxmlformats.org/officeDocument/2006/relationships/oleObject" Target="../embeddings/oleObject150.bin"/><Relationship Id="rId17" Type="http://schemas.openxmlformats.org/officeDocument/2006/relationships/image" Target="../media/image1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2.bin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47.bin"/><Relationship Id="rId11" Type="http://schemas.openxmlformats.org/officeDocument/2006/relationships/image" Target="../media/image124.wmf"/><Relationship Id="rId5" Type="http://schemas.openxmlformats.org/officeDocument/2006/relationships/image" Target="../media/image121.wmf"/><Relationship Id="rId15" Type="http://schemas.openxmlformats.org/officeDocument/2006/relationships/image" Target="../media/image126.wmf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6.bin"/><Relationship Id="rId9" Type="http://schemas.openxmlformats.org/officeDocument/2006/relationships/image" Target="../media/image123.wmf"/><Relationship Id="rId14" Type="http://schemas.openxmlformats.org/officeDocument/2006/relationships/oleObject" Target="../embeddings/oleObject151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1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54.bin"/><Relationship Id="rId5" Type="http://schemas.openxmlformats.org/officeDocument/2006/relationships/image" Target="../media/image128.wmf"/><Relationship Id="rId4" Type="http://schemas.openxmlformats.org/officeDocument/2006/relationships/oleObject" Target="../embeddings/oleObject153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13" Type="http://schemas.openxmlformats.org/officeDocument/2006/relationships/image" Target="../media/image134.wmf"/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131.wmf"/><Relationship Id="rId12" Type="http://schemas.openxmlformats.org/officeDocument/2006/relationships/oleObject" Target="../embeddings/oleObject1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56.bin"/><Relationship Id="rId11" Type="http://schemas.openxmlformats.org/officeDocument/2006/relationships/image" Target="../media/image133.wmf"/><Relationship Id="rId5" Type="http://schemas.openxmlformats.org/officeDocument/2006/relationships/image" Target="../media/image130.wmf"/><Relationship Id="rId15" Type="http://schemas.openxmlformats.org/officeDocument/2006/relationships/image" Target="../media/image135.wmf"/><Relationship Id="rId10" Type="http://schemas.openxmlformats.org/officeDocument/2006/relationships/oleObject" Target="../embeddings/oleObject158.bin"/><Relationship Id="rId4" Type="http://schemas.openxmlformats.org/officeDocument/2006/relationships/oleObject" Target="../embeddings/oleObject155.bin"/><Relationship Id="rId9" Type="http://schemas.openxmlformats.org/officeDocument/2006/relationships/image" Target="../media/image132.wmf"/><Relationship Id="rId14" Type="http://schemas.openxmlformats.org/officeDocument/2006/relationships/oleObject" Target="../embeddings/oleObject160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1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62.bin"/><Relationship Id="rId5" Type="http://schemas.openxmlformats.org/officeDocument/2006/relationships/image" Target="../media/image136.wmf"/><Relationship Id="rId4" Type="http://schemas.openxmlformats.org/officeDocument/2006/relationships/oleObject" Target="../embeddings/oleObject161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1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64.bin"/><Relationship Id="rId5" Type="http://schemas.openxmlformats.org/officeDocument/2006/relationships/image" Target="../media/image138.wmf"/><Relationship Id="rId4" Type="http://schemas.openxmlformats.org/officeDocument/2006/relationships/oleObject" Target="../embeddings/oleObject163.bin"/><Relationship Id="rId9" Type="http://schemas.openxmlformats.org/officeDocument/2006/relationships/image" Target="../media/image140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1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67.bin"/><Relationship Id="rId5" Type="http://schemas.openxmlformats.org/officeDocument/2006/relationships/image" Target="../media/image141.wmf"/><Relationship Id="rId4" Type="http://schemas.openxmlformats.org/officeDocument/2006/relationships/oleObject" Target="../embeddings/oleObject166.bin"/><Relationship Id="rId9" Type="http://schemas.openxmlformats.org/officeDocument/2006/relationships/image" Target="../media/image143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7" Type="http://schemas.openxmlformats.org/officeDocument/2006/relationships/image" Target="../media/image1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70.bin"/><Relationship Id="rId5" Type="http://schemas.openxmlformats.org/officeDocument/2006/relationships/image" Target="../media/image144.wmf"/><Relationship Id="rId4" Type="http://schemas.openxmlformats.org/officeDocument/2006/relationships/oleObject" Target="../embeddings/oleObject16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7" Type="http://schemas.openxmlformats.org/officeDocument/2006/relationships/image" Target="../media/image1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72.bin"/><Relationship Id="rId5" Type="http://schemas.openxmlformats.org/officeDocument/2006/relationships/image" Target="../media/image146.wmf"/><Relationship Id="rId4" Type="http://schemas.openxmlformats.org/officeDocument/2006/relationships/oleObject" Target="../embeddings/oleObject171.bin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5.bin"/><Relationship Id="rId13" Type="http://schemas.openxmlformats.org/officeDocument/2006/relationships/image" Target="../media/image152.wmf"/><Relationship Id="rId3" Type="http://schemas.openxmlformats.org/officeDocument/2006/relationships/notesSlide" Target="../notesSlides/notesSlide63.xml"/><Relationship Id="rId7" Type="http://schemas.openxmlformats.org/officeDocument/2006/relationships/image" Target="../media/image149.wmf"/><Relationship Id="rId12" Type="http://schemas.openxmlformats.org/officeDocument/2006/relationships/oleObject" Target="../embeddings/oleObject177.bin"/><Relationship Id="rId17" Type="http://schemas.openxmlformats.org/officeDocument/2006/relationships/image" Target="../media/image15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9.bin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74.bin"/><Relationship Id="rId11" Type="http://schemas.openxmlformats.org/officeDocument/2006/relationships/image" Target="../media/image151.wmf"/><Relationship Id="rId5" Type="http://schemas.openxmlformats.org/officeDocument/2006/relationships/image" Target="../media/image148.wmf"/><Relationship Id="rId15" Type="http://schemas.openxmlformats.org/officeDocument/2006/relationships/image" Target="../media/image153.wmf"/><Relationship Id="rId10" Type="http://schemas.openxmlformats.org/officeDocument/2006/relationships/oleObject" Target="../embeddings/oleObject176.bin"/><Relationship Id="rId4" Type="http://schemas.openxmlformats.org/officeDocument/2006/relationships/oleObject" Target="../embeddings/oleObject173.bin"/><Relationship Id="rId9" Type="http://schemas.openxmlformats.org/officeDocument/2006/relationships/image" Target="../media/image150.wmf"/><Relationship Id="rId14" Type="http://schemas.openxmlformats.org/officeDocument/2006/relationships/oleObject" Target="../embeddings/oleObject178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7" Type="http://schemas.openxmlformats.org/officeDocument/2006/relationships/image" Target="../media/image1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181.bin"/><Relationship Id="rId5" Type="http://schemas.openxmlformats.org/officeDocument/2006/relationships/image" Target="../media/image155.wmf"/><Relationship Id="rId4" Type="http://schemas.openxmlformats.org/officeDocument/2006/relationships/oleObject" Target="../embeddings/oleObject180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7" Type="http://schemas.openxmlformats.org/officeDocument/2006/relationships/image" Target="../media/image1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83.bin"/><Relationship Id="rId5" Type="http://schemas.openxmlformats.org/officeDocument/2006/relationships/image" Target="../media/image157.wmf"/><Relationship Id="rId4" Type="http://schemas.openxmlformats.org/officeDocument/2006/relationships/oleObject" Target="../embeddings/oleObject182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7" Type="http://schemas.openxmlformats.org/officeDocument/2006/relationships/image" Target="../media/image1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185.bin"/><Relationship Id="rId5" Type="http://schemas.openxmlformats.org/officeDocument/2006/relationships/image" Target="../media/image159.wmf"/><Relationship Id="rId4" Type="http://schemas.openxmlformats.org/officeDocument/2006/relationships/oleObject" Target="../embeddings/oleObject184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7" Type="http://schemas.openxmlformats.org/officeDocument/2006/relationships/image" Target="../media/image1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187.bin"/><Relationship Id="rId5" Type="http://schemas.openxmlformats.org/officeDocument/2006/relationships/image" Target="../media/image161.wmf"/><Relationship Id="rId4" Type="http://schemas.openxmlformats.org/officeDocument/2006/relationships/oleObject" Target="../embeddings/oleObject186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7" Type="http://schemas.openxmlformats.org/officeDocument/2006/relationships/image" Target="../media/image1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189.bin"/><Relationship Id="rId5" Type="http://schemas.openxmlformats.org/officeDocument/2006/relationships/image" Target="../media/image163.wmf"/><Relationship Id="rId4" Type="http://schemas.openxmlformats.org/officeDocument/2006/relationships/oleObject" Target="../embeddings/oleObject188.bin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3" Type="http://schemas.openxmlformats.org/officeDocument/2006/relationships/notesSlide" Target="../notesSlides/notesSlide69.xml"/><Relationship Id="rId7" Type="http://schemas.openxmlformats.org/officeDocument/2006/relationships/image" Target="../media/image1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191.bin"/><Relationship Id="rId5" Type="http://schemas.openxmlformats.org/officeDocument/2006/relationships/image" Target="../media/image165.wmf"/><Relationship Id="rId4" Type="http://schemas.openxmlformats.org/officeDocument/2006/relationships/oleObject" Target="../embeddings/oleObject190.bin"/><Relationship Id="rId9" Type="http://schemas.openxmlformats.org/officeDocument/2006/relationships/image" Target="../media/image16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5.bin"/><Relationship Id="rId3" Type="http://schemas.openxmlformats.org/officeDocument/2006/relationships/notesSlide" Target="../notesSlides/notesSlide70.xml"/><Relationship Id="rId7" Type="http://schemas.openxmlformats.org/officeDocument/2006/relationships/image" Target="../media/image16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194.bin"/><Relationship Id="rId5" Type="http://schemas.openxmlformats.org/officeDocument/2006/relationships/image" Target="../media/image168.wmf"/><Relationship Id="rId4" Type="http://schemas.openxmlformats.org/officeDocument/2006/relationships/oleObject" Target="../embeddings/oleObject193.bin"/><Relationship Id="rId9" Type="http://schemas.openxmlformats.org/officeDocument/2006/relationships/image" Target="../media/image170.wmf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8.bin"/><Relationship Id="rId3" Type="http://schemas.openxmlformats.org/officeDocument/2006/relationships/notesSlide" Target="../notesSlides/notesSlide71.xml"/><Relationship Id="rId7" Type="http://schemas.openxmlformats.org/officeDocument/2006/relationships/image" Target="../media/image1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197.bin"/><Relationship Id="rId5" Type="http://schemas.openxmlformats.org/officeDocument/2006/relationships/image" Target="../media/image171.wmf"/><Relationship Id="rId4" Type="http://schemas.openxmlformats.org/officeDocument/2006/relationships/oleObject" Target="../embeddings/oleObject196.bin"/><Relationship Id="rId9" Type="http://schemas.openxmlformats.org/officeDocument/2006/relationships/image" Target="../media/image173.wmf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1.bin"/><Relationship Id="rId3" Type="http://schemas.openxmlformats.org/officeDocument/2006/relationships/notesSlide" Target="../notesSlides/notesSlide72.xml"/><Relationship Id="rId7" Type="http://schemas.openxmlformats.org/officeDocument/2006/relationships/image" Target="../media/image1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200.bin"/><Relationship Id="rId5" Type="http://schemas.openxmlformats.org/officeDocument/2006/relationships/image" Target="../media/image174.wmf"/><Relationship Id="rId4" Type="http://schemas.openxmlformats.org/officeDocument/2006/relationships/oleObject" Target="../embeddings/oleObject199.bin"/><Relationship Id="rId9" Type="http://schemas.openxmlformats.org/officeDocument/2006/relationships/image" Target="../media/image176.wmf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4.bin"/><Relationship Id="rId3" Type="http://schemas.openxmlformats.org/officeDocument/2006/relationships/notesSlide" Target="../notesSlides/notesSlide73.xml"/><Relationship Id="rId7" Type="http://schemas.openxmlformats.org/officeDocument/2006/relationships/image" Target="../media/image17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203.bin"/><Relationship Id="rId5" Type="http://schemas.openxmlformats.org/officeDocument/2006/relationships/image" Target="../media/image177.wmf"/><Relationship Id="rId4" Type="http://schemas.openxmlformats.org/officeDocument/2006/relationships/oleObject" Target="../embeddings/oleObject202.bin"/><Relationship Id="rId9" Type="http://schemas.openxmlformats.org/officeDocument/2006/relationships/image" Target="../media/image179.wmf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914401"/>
            <a:ext cx="73152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 Introduction to Polynomials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49867669"/>
              </p:ext>
            </p:extLst>
          </p:nvPr>
        </p:nvGraphicFramePr>
        <p:xfrm>
          <a:off x="4004252" y="1828800"/>
          <a:ext cx="1059295" cy="51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0" name="Equation" r:id="rId4" imgW="393480" imgH="190440" progId="Equation.DSMT4">
                  <p:embed/>
                </p:oleObj>
              </mc:Choice>
              <mc:Fallback>
                <p:oleObj name="Equation" r:id="rId4" imgW="393480" imgH="1904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252" y="1828800"/>
                        <a:ext cx="1059295" cy="513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52422373"/>
              </p:ext>
            </p:extLst>
          </p:nvPr>
        </p:nvGraphicFramePr>
        <p:xfrm>
          <a:off x="3833956" y="2458027"/>
          <a:ext cx="1399886" cy="51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1" name="Equation" r:id="rId6" imgW="520560" imgH="190440" progId="Equation.DSMT4">
                  <p:embed/>
                </p:oleObj>
              </mc:Choice>
              <mc:Fallback>
                <p:oleObj name="Equation" r:id="rId6" imgW="520560" imgH="1904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956" y="2458027"/>
                        <a:ext cx="1399886" cy="513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35895355"/>
              </p:ext>
            </p:extLst>
          </p:nvPr>
        </p:nvGraphicFramePr>
        <p:xfrm>
          <a:off x="3833956" y="3067627"/>
          <a:ext cx="1399886" cy="51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2" name="Equation" r:id="rId8" imgW="520560" imgH="190440" progId="Equation.DSMT4">
                  <p:embed/>
                </p:oleObj>
              </mc:Choice>
              <mc:Fallback>
                <p:oleObj name="Equation" r:id="rId8" imgW="520560" imgH="1904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956" y="3067627"/>
                        <a:ext cx="1399886" cy="513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2" name="Object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85201450"/>
              </p:ext>
            </p:extLst>
          </p:nvPr>
        </p:nvGraphicFramePr>
        <p:xfrm>
          <a:off x="4003674" y="3752850"/>
          <a:ext cx="10588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3" name="Equation" r:id="rId10" imgW="393480" imgH="190440" progId="Equation.DSMT4">
                  <p:embed/>
                </p:oleObj>
              </mc:Choice>
              <mc:Fallback>
                <p:oleObj name="Equation" r:id="rId10" imgW="393480" imgH="1904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4" y="3752850"/>
                        <a:ext cx="10588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0" y="2286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ea typeface="Calibri"/>
                <a:cs typeface="Times New Roman"/>
              </a:rPr>
              <a:t>Write </a:t>
            </a:r>
            <a:r>
              <a:rPr lang="en-US" dirty="0">
                <a:latin typeface="Arial"/>
                <a:ea typeface="Calibri"/>
                <a:cs typeface="Times New Roman"/>
              </a:rPr>
              <a:t>the polynomial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as a sum </a:t>
            </a:r>
            <a:r>
              <a:rPr lang="en-US" dirty="0">
                <a:latin typeface="Arial"/>
                <a:ea typeface="Calibri"/>
                <a:cs typeface="Times New Roman"/>
              </a:rPr>
              <a:t>with all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coefficients </a:t>
            </a:r>
            <a:r>
              <a:rPr lang="en-US" dirty="0">
                <a:latin typeface="Arial"/>
                <a:ea typeface="Calibri"/>
                <a:cs typeface="Times New Roman"/>
              </a:rPr>
              <a:t>explicit.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Next, rewrite the polynomial in standard form and </a:t>
            </a:r>
            <a:r>
              <a:rPr lang="en-US" dirty="0">
                <a:latin typeface="Arial"/>
                <a:ea typeface="Calibri"/>
                <a:cs typeface="Times New Roman"/>
              </a:rPr>
              <a:t>discuss the polynomial in both general and specific terms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.  Last, write the polynomial with all coefficients implicit.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1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98253241"/>
              </p:ext>
            </p:extLst>
          </p:nvPr>
        </p:nvGraphicFramePr>
        <p:xfrm>
          <a:off x="3837421" y="1774825"/>
          <a:ext cx="1469159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69" name="Equation" r:id="rId4" imgW="545760" imgH="164880" progId="Equation.DSMT4">
                  <p:embed/>
                </p:oleObj>
              </mc:Choice>
              <mc:Fallback>
                <p:oleObj name="Equation" r:id="rId4" imgW="54576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7421" y="1774825"/>
                        <a:ext cx="1469159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2902147"/>
              </p:ext>
            </p:extLst>
          </p:nvPr>
        </p:nvGraphicFramePr>
        <p:xfrm>
          <a:off x="3616758" y="2527300"/>
          <a:ext cx="1913659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70" name="Equation" r:id="rId6" imgW="711000" imgH="164880" progId="Equation.DSMT4">
                  <p:embed/>
                </p:oleObj>
              </mc:Choice>
              <mc:Fallback>
                <p:oleObj name="Equation" r:id="rId6" imgW="71100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758" y="2527300"/>
                        <a:ext cx="1913659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71300154"/>
              </p:ext>
            </p:extLst>
          </p:nvPr>
        </p:nvGraphicFramePr>
        <p:xfrm>
          <a:off x="3577070" y="3352800"/>
          <a:ext cx="1913659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71" name="Equation" r:id="rId8" imgW="711000" imgH="164880" progId="Equation.DSMT4">
                  <p:embed/>
                </p:oleObj>
              </mc:Choice>
              <mc:Fallback>
                <p:oleObj name="Equation" r:id="rId8" imgW="71100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7070" y="3352800"/>
                        <a:ext cx="1913659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31494075"/>
              </p:ext>
            </p:extLst>
          </p:nvPr>
        </p:nvGraphicFramePr>
        <p:xfrm>
          <a:off x="3798888" y="4191000"/>
          <a:ext cx="14700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72" name="Equation" r:id="rId10" imgW="545760" imgH="164880" progId="Equation.DSMT4">
                  <p:embed/>
                </p:oleObj>
              </mc:Choice>
              <mc:Fallback>
                <p:oleObj name="Equation" r:id="rId10" imgW="54576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4191000"/>
                        <a:ext cx="14700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2286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ea typeface="Calibri"/>
                <a:cs typeface="Times New Roman"/>
              </a:rPr>
              <a:t>Write </a:t>
            </a:r>
            <a:r>
              <a:rPr lang="en-US" dirty="0">
                <a:latin typeface="Arial"/>
                <a:ea typeface="Calibri"/>
                <a:cs typeface="Times New Roman"/>
              </a:rPr>
              <a:t>the polynomial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as a sum </a:t>
            </a:r>
            <a:r>
              <a:rPr lang="en-US" dirty="0">
                <a:latin typeface="Arial"/>
                <a:ea typeface="Calibri"/>
                <a:cs typeface="Times New Roman"/>
              </a:rPr>
              <a:t>with all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coefficients </a:t>
            </a:r>
            <a:r>
              <a:rPr lang="en-US" dirty="0">
                <a:latin typeface="Arial"/>
                <a:ea typeface="Calibri"/>
                <a:cs typeface="Times New Roman"/>
              </a:rPr>
              <a:t>explicit.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Next, rewrite the polynomial in standard form and </a:t>
            </a:r>
            <a:r>
              <a:rPr lang="en-US" dirty="0">
                <a:latin typeface="Arial"/>
                <a:ea typeface="Calibri"/>
                <a:cs typeface="Times New Roman"/>
              </a:rPr>
              <a:t>discuss the polynomial in both general and specific terms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.  Last, write the polynomial with all coefficients implicit.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7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04220850"/>
              </p:ext>
            </p:extLst>
          </p:nvPr>
        </p:nvGraphicFramePr>
        <p:xfrm>
          <a:off x="3679537" y="1789112"/>
          <a:ext cx="170872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66" name="Equation" r:id="rId4" imgW="634680" imgH="164880" progId="Equation.DSMT4">
                  <p:embed/>
                </p:oleObj>
              </mc:Choice>
              <mc:Fallback>
                <p:oleObj name="Equation" r:id="rId4" imgW="63468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537" y="1789112"/>
                        <a:ext cx="170872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22106367"/>
              </p:ext>
            </p:extLst>
          </p:nvPr>
        </p:nvGraphicFramePr>
        <p:xfrm>
          <a:off x="3406775" y="2362200"/>
          <a:ext cx="2254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67" name="Equation" r:id="rId6" imgW="838080" imgH="164880" progId="Equation.DSMT4">
                  <p:embed/>
                </p:oleObj>
              </mc:Choice>
              <mc:Fallback>
                <p:oleObj name="Equation" r:id="rId6" imgW="83808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2362200"/>
                        <a:ext cx="22542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96318043"/>
              </p:ext>
            </p:extLst>
          </p:nvPr>
        </p:nvGraphicFramePr>
        <p:xfrm>
          <a:off x="3406775" y="3046484"/>
          <a:ext cx="2254250" cy="445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68" name="Equation" r:id="rId8" imgW="838080" imgH="164880" progId="Equation.DSMT4">
                  <p:embed/>
                </p:oleObj>
              </mc:Choice>
              <mc:Fallback>
                <p:oleObj name="Equation" r:id="rId8" imgW="83808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3046484"/>
                        <a:ext cx="2254250" cy="445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191888"/>
              </p:ext>
            </p:extLst>
          </p:nvPr>
        </p:nvGraphicFramePr>
        <p:xfrm>
          <a:off x="3576638" y="3886200"/>
          <a:ext cx="191293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69" name="Equation" r:id="rId10" imgW="711000" imgH="164880" progId="Equation.DSMT4">
                  <p:embed/>
                </p:oleObj>
              </mc:Choice>
              <mc:Fallback>
                <p:oleObj name="Equation" r:id="rId10" imgW="71100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3886200"/>
                        <a:ext cx="191293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0" y="2286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ea typeface="Calibri"/>
                <a:cs typeface="Times New Roman"/>
              </a:rPr>
              <a:t>Write </a:t>
            </a:r>
            <a:r>
              <a:rPr lang="en-US" dirty="0">
                <a:latin typeface="Arial"/>
                <a:ea typeface="Calibri"/>
                <a:cs typeface="Times New Roman"/>
              </a:rPr>
              <a:t>the polynomial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as a sum </a:t>
            </a:r>
            <a:r>
              <a:rPr lang="en-US" dirty="0">
                <a:latin typeface="Arial"/>
                <a:ea typeface="Calibri"/>
                <a:cs typeface="Times New Roman"/>
              </a:rPr>
              <a:t>with all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coefficients </a:t>
            </a:r>
            <a:r>
              <a:rPr lang="en-US" dirty="0">
                <a:latin typeface="Arial"/>
                <a:ea typeface="Calibri"/>
                <a:cs typeface="Times New Roman"/>
              </a:rPr>
              <a:t>explicit.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Next, rewrite the polynomial in standard form and </a:t>
            </a:r>
            <a:r>
              <a:rPr lang="en-US" dirty="0">
                <a:latin typeface="Arial"/>
                <a:ea typeface="Calibri"/>
                <a:cs typeface="Times New Roman"/>
              </a:rPr>
              <a:t>discuss the polynomial in both general and specific terms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.  Last, write the polynomial with all coefficients implicit.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28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Discussing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7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0"/>
            <a:ext cx="7315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Adding and Subtracting Polynomials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Using the Distributive Property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274638"/>
            <a:ext cx="7391400" cy="4873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Like Polynomial Terms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878774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Variable terms are like if they have the same variable.  Constant terms are like terms.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538331"/>
              </p:ext>
            </p:extLst>
          </p:nvPr>
        </p:nvGraphicFramePr>
        <p:xfrm>
          <a:off x="2959100" y="2002314"/>
          <a:ext cx="33734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44" name="Equation" r:id="rId4" imgW="1523880" imgH="190440" progId="Equation.DSMT4">
                  <p:embed/>
                </p:oleObj>
              </mc:Choice>
              <mc:Fallback>
                <p:oleObj name="Equation" r:id="rId4" imgW="152388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2002314"/>
                        <a:ext cx="33734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437278"/>
              </p:ext>
            </p:extLst>
          </p:nvPr>
        </p:nvGraphicFramePr>
        <p:xfrm>
          <a:off x="2866737" y="3298147"/>
          <a:ext cx="3486727" cy="421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45" name="Equation" r:id="rId6" imgW="1574640" imgH="190440" progId="Equation.DSMT4">
                  <p:embed/>
                </p:oleObj>
              </mc:Choice>
              <mc:Fallback>
                <p:oleObj name="Equation" r:id="rId6" imgW="1574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6737" y="3298147"/>
                        <a:ext cx="3486727" cy="421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06570"/>
              </p:ext>
            </p:extLst>
          </p:nvPr>
        </p:nvGraphicFramePr>
        <p:xfrm>
          <a:off x="2795949" y="4087135"/>
          <a:ext cx="3626715" cy="421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46" name="Equation" r:id="rId8" imgW="1638000" imgH="190440" progId="Equation.DSMT4">
                  <p:embed/>
                </p:oleObj>
              </mc:Choice>
              <mc:Fallback>
                <p:oleObj name="Equation" r:id="rId8" imgW="1638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949" y="4087135"/>
                        <a:ext cx="3626715" cy="421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96137"/>
              </p:ext>
            </p:extLst>
          </p:nvPr>
        </p:nvGraphicFramePr>
        <p:xfrm>
          <a:off x="3106305" y="2660044"/>
          <a:ext cx="3007591" cy="422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47" name="Equation" r:id="rId10" imgW="1358640" imgH="190440" progId="Equation.DSMT4">
                  <p:embed/>
                </p:oleObj>
              </mc:Choice>
              <mc:Fallback>
                <p:oleObj name="Equation" r:id="rId10" imgW="1358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305" y="2660044"/>
                        <a:ext cx="3007591" cy="422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485769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Remember only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terms can be added or subtracted.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231250"/>
              </p:ext>
            </p:extLst>
          </p:nvPr>
        </p:nvGraphicFramePr>
        <p:xfrm>
          <a:off x="3259138" y="2147888"/>
          <a:ext cx="27019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0" name="Equation" r:id="rId4" imgW="1117440" imgH="164880" progId="Equation.DSMT4">
                  <p:embed/>
                </p:oleObj>
              </mc:Choice>
              <mc:Fallback>
                <p:oleObj name="Equation" r:id="rId4" imgW="1117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38" y="2147888"/>
                        <a:ext cx="27019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770421"/>
              </p:ext>
            </p:extLst>
          </p:nvPr>
        </p:nvGraphicFramePr>
        <p:xfrm>
          <a:off x="4024311" y="4724400"/>
          <a:ext cx="12573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1" name="Equation" r:id="rId6" imgW="520560" imgH="190440" progId="Equation.DSMT4">
                  <p:embed/>
                </p:oleObj>
              </mc:Choice>
              <mc:Fallback>
                <p:oleObj name="Equation" r:id="rId6" imgW="520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1" y="4724400"/>
                        <a:ext cx="12573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611571"/>
              </p:ext>
            </p:extLst>
          </p:nvPr>
        </p:nvGraphicFramePr>
        <p:xfrm>
          <a:off x="4206873" y="5410200"/>
          <a:ext cx="104298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2" name="Equation" r:id="rId8" imgW="431640" imgH="152280" progId="Equation.DSMT4">
                  <p:embed/>
                </p:oleObj>
              </mc:Choice>
              <mc:Fallback>
                <p:oleObj name="Equation" r:id="rId8" imgW="431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3" y="5410200"/>
                        <a:ext cx="104298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65631"/>
              </p:ext>
            </p:extLst>
          </p:nvPr>
        </p:nvGraphicFramePr>
        <p:xfrm>
          <a:off x="3205162" y="3352800"/>
          <a:ext cx="28860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3" name="Equation" r:id="rId10" imgW="1193760" imgH="164880" progId="Equation.DSMT4">
                  <p:embed/>
                </p:oleObj>
              </mc:Choice>
              <mc:Fallback>
                <p:oleObj name="Equation" r:id="rId10" imgW="1193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2" y="3352800"/>
                        <a:ext cx="28860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459224"/>
              </p:ext>
            </p:extLst>
          </p:nvPr>
        </p:nvGraphicFramePr>
        <p:xfrm>
          <a:off x="3295650" y="4008438"/>
          <a:ext cx="27019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4" name="Equation" r:id="rId12" imgW="1117440" imgH="190440" progId="Equation.DSMT4">
                  <p:embed/>
                </p:oleObj>
              </mc:Choice>
              <mc:Fallback>
                <p:oleObj name="Equation" r:id="rId12" imgW="11174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4008438"/>
                        <a:ext cx="27019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828800" y="228600"/>
            <a:ext cx="5638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/>
                <a:ea typeface="Calibri"/>
                <a:cs typeface="Times New Roman"/>
              </a:rPr>
              <a:t>First, write the polynomial as a sum with explicit coefficients and decide on the like terms.  Next, use the commutative property to rewrite the polynomial in standard form. Finally, simplify the expression using the distributive property.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236980"/>
              </p:ext>
            </p:extLst>
          </p:nvPr>
        </p:nvGraphicFramePr>
        <p:xfrm>
          <a:off x="3108325" y="2743200"/>
          <a:ext cx="28876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5" name="Equation" r:id="rId14" imgW="1193760" imgH="164880" progId="Equation.DSMT4">
                  <p:embed/>
                </p:oleObj>
              </mc:Choice>
              <mc:Fallback>
                <p:oleObj name="Equation" r:id="rId14" imgW="1193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2743200"/>
                        <a:ext cx="288766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450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5016"/>
              </p:ext>
            </p:extLst>
          </p:nvPr>
        </p:nvGraphicFramePr>
        <p:xfrm>
          <a:off x="3368675" y="2041525"/>
          <a:ext cx="236378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57" name="Equation" r:id="rId4" imgW="977760" imgH="164880" progId="Equation.DSMT4">
                  <p:embed/>
                </p:oleObj>
              </mc:Choice>
              <mc:Fallback>
                <p:oleObj name="Equation" r:id="rId4" imgW="977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2041525"/>
                        <a:ext cx="236378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198000"/>
              </p:ext>
            </p:extLst>
          </p:nvPr>
        </p:nvGraphicFramePr>
        <p:xfrm>
          <a:off x="3887788" y="4632325"/>
          <a:ext cx="12557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58" name="Equation" r:id="rId6" imgW="520560" imgH="190440" progId="Equation.DSMT4">
                  <p:embed/>
                </p:oleObj>
              </mc:Choice>
              <mc:Fallback>
                <p:oleObj name="Equation" r:id="rId6" imgW="520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4632325"/>
                        <a:ext cx="12557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109450"/>
              </p:ext>
            </p:extLst>
          </p:nvPr>
        </p:nvGraphicFramePr>
        <p:xfrm>
          <a:off x="4130675" y="5241925"/>
          <a:ext cx="8588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59" name="Equation" r:id="rId8" imgW="355320" imgH="164880" progId="Equation.DSMT4">
                  <p:embed/>
                </p:oleObj>
              </mc:Choice>
              <mc:Fallback>
                <p:oleObj name="Equation" r:id="rId8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5241925"/>
                        <a:ext cx="85883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70531"/>
              </p:ext>
            </p:extLst>
          </p:nvPr>
        </p:nvGraphicFramePr>
        <p:xfrm>
          <a:off x="3140075" y="3260725"/>
          <a:ext cx="28225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60" name="Equation" r:id="rId10" imgW="1168200" imgH="164880" progId="Equation.DSMT4">
                  <p:embed/>
                </p:oleObj>
              </mc:Choice>
              <mc:Fallback>
                <p:oleObj name="Equation" r:id="rId10" imgW="1168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3260725"/>
                        <a:ext cx="28225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846158"/>
              </p:ext>
            </p:extLst>
          </p:nvPr>
        </p:nvGraphicFramePr>
        <p:xfrm>
          <a:off x="3675063" y="3946525"/>
          <a:ext cx="16906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61" name="Equation" r:id="rId12" imgW="698400" imgH="190440" progId="Equation.DSMT4">
                  <p:embed/>
                </p:oleObj>
              </mc:Choice>
              <mc:Fallback>
                <p:oleObj name="Equation" r:id="rId12" imgW="698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3946525"/>
                        <a:ext cx="16906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569746"/>
              </p:ext>
            </p:extLst>
          </p:nvPr>
        </p:nvGraphicFramePr>
        <p:xfrm>
          <a:off x="3140075" y="2651125"/>
          <a:ext cx="28225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62" name="Equation" r:id="rId14" imgW="1168200" imgH="164880" progId="Equation.DSMT4">
                  <p:embed/>
                </p:oleObj>
              </mc:Choice>
              <mc:Fallback>
                <p:oleObj name="Equation" r:id="rId14" imgW="1168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2651125"/>
                        <a:ext cx="28225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1828800" y="228600"/>
            <a:ext cx="5638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/>
                <a:ea typeface="Calibri"/>
                <a:cs typeface="Times New Roman"/>
              </a:rPr>
              <a:t>First, write the polynomial as a sum with explicit coefficients and decide on the like terms.  Next, use the commutative property to rewrite the polynomial in standard form. Finally, simplify the expression using the distributive property.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967109"/>
              </p:ext>
            </p:extLst>
          </p:nvPr>
        </p:nvGraphicFramePr>
        <p:xfrm>
          <a:off x="3311525" y="1981200"/>
          <a:ext cx="24558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57" name="Equation" r:id="rId4" imgW="1015920" imgH="164880" progId="Equation.DSMT4">
                  <p:embed/>
                </p:oleObj>
              </mc:Choice>
              <mc:Fallback>
                <p:oleObj name="Equation" r:id="rId4" imgW="10159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1981200"/>
                        <a:ext cx="245586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687661"/>
              </p:ext>
            </p:extLst>
          </p:nvPr>
        </p:nvGraphicFramePr>
        <p:xfrm>
          <a:off x="3680618" y="4525962"/>
          <a:ext cx="18700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58" name="Equation" r:id="rId6" imgW="774360" imgH="190440" progId="Equation.DSMT4">
                  <p:embed/>
                </p:oleObj>
              </mc:Choice>
              <mc:Fallback>
                <p:oleObj name="Equation" r:id="rId6" imgW="774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618" y="4525962"/>
                        <a:ext cx="18700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677568"/>
              </p:ext>
            </p:extLst>
          </p:nvPr>
        </p:nvGraphicFramePr>
        <p:xfrm>
          <a:off x="3874294" y="5181600"/>
          <a:ext cx="14716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59" name="Equation" r:id="rId8" imgW="609480" imgH="190440" progId="Equation.DSMT4">
                  <p:embed/>
                </p:oleObj>
              </mc:Choice>
              <mc:Fallback>
                <p:oleObj name="Equation" r:id="rId8" imgW="609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294" y="5181600"/>
                        <a:ext cx="14716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825374"/>
              </p:ext>
            </p:extLst>
          </p:nvPr>
        </p:nvGraphicFramePr>
        <p:xfrm>
          <a:off x="3167063" y="3124200"/>
          <a:ext cx="28860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60" name="Equation" r:id="rId10" imgW="1193760" imgH="190440" progId="Equation.DSMT4">
                  <p:embed/>
                </p:oleObj>
              </mc:Choice>
              <mc:Fallback>
                <p:oleObj name="Equation" r:id="rId10" imgW="11937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3124200"/>
                        <a:ext cx="28860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421655"/>
              </p:ext>
            </p:extLst>
          </p:nvPr>
        </p:nvGraphicFramePr>
        <p:xfrm>
          <a:off x="3149600" y="3810000"/>
          <a:ext cx="29162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61" name="Equation" r:id="rId12" imgW="1206360" imgH="190440" progId="Equation.DSMT4">
                  <p:embed/>
                </p:oleObj>
              </mc:Choice>
              <mc:Fallback>
                <p:oleObj name="Equation" r:id="rId12" imgW="1206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810000"/>
                        <a:ext cx="291623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695268"/>
              </p:ext>
            </p:extLst>
          </p:nvPr>
        </p:nvGraphicFramePr>
        <p:xfrm>
          <a:off x="3967162" y="5791200"/>
          <a:ext cx="1285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62" name="Equation" r:id="rId14" imgW="533160" imgH="190440" progId="Equation.DSMT4">
                  <p:embed/>
                </p:oleObj>
              </mc:Choice>
              <mc:Fallback>
                <p:oleObj name="Equation" r:id="rId14" imgW="533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2" y="5791200"/>
                        <a:ext cx="12858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119695"/>
              </p:ext>
            </p:extLst>
          </p:nvPr>
        </p:nvGraphicFramePr>
        <p:xfrm>
          <a:off x="3305175" y="2514600"/>
          <a:ext cx="26098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63" name="Equation" r:id="rId16" imgW="1079280" imgH="164880" progId="Equation.DSMT4">
                  <p:embed/>
                </p:oleObj>
              </mc:Choice>
              <mc:Fallback>
                <p:oleObj name="Equation" r:id="rId16" imgW="1079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2514600"/>
                        <a:ext cx="26098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1828800" y="228600"/>
            <a:ext cx="5638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/>
                <a:ea typeface="Calibri"/>
                <a:cs typeface="Times New Roman"/>
              </a:rPr>
              <a:t>First, write the polynomial as a sum with explicit coefficients and decide on the like terms.  Next, use the commutative property to rewrite the polynomial in standard form. Finally, simplify the expression using the distributive property.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2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074971"/>
              </p:ext>
            </p:extLst>
          </p:nvPr>
        </p:nvGraphicFramePr>
        <p:xfrm>
          <a:off x="2881313" y="2025650"/>
          <a:ext cx="33162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66" name="Equation" r:id="rId4" imgW="1371600" imgH="152280" progId="Equation.DSMT4">
                  <p:embed/>
                </p:oleObj>
              </mc:Choice>
              <mc:Fallback>
                <p:oleObj name="Equation" r:id="rId4" imgW="1371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2025650"/>
                        <a:ext cx="331628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154317"/>
              </p:ext>
            </p:extLst>
          </p:nvPr>
        </p:nvGraphicFramePr>
        <p:xfrm>
          <a:off x="3052763" y="4556125"/>
          <a:ext cx="31273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67" name="Equation" r:id="rId6" imgW="1295280" imgH="190440" progId="Equation.DSMT4">
                  <p:embed/>
                </p:oleObj>
              </mc:Choice>
              <mc:Fallback>
                <p:oleObj name="Equation" r:id="rId6" imgW="1295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4556125"/>
                        <a:ext cx="31273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985448"/>
              </p:ext>
            </p:extLst>
          </p:nvPr>
        </p:nvGraphicFramePr>
        <p:xfrm>
          <a:off x="3249613" y="5241925"/>
          <a:ext cx="27241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68" name="Equation" r:id="rId8" imgW="1130040" imgH="164880" progId="Equation.DSMT4">
                  <p:embed/>
                </p:oleObj>
              </mc:Choice>
              <mc:Fallback>
                <p:oleObj name="Equation" r:id="rId8" imgW="1130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5241925"/>
                        <a:ext cx="272415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839801"/>
              </p:ext>
            </p:extLst>
          </p:nvPr>
        </p:nvGraphicFramePr>
        <p:xfrm>
          <a:off x="2554288" y="3200400"/>
          <a:ext cx="411321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69" name="Equation" r:id="rId10" imgW="1701720" imgH="152280" progId="Equation.DSMT4">
                  <p:embed/>
                </p:oleObj>
              </mc:Choice>
              <mc:Fallback>
                <p:oleObj name="Equation" r:id="rId10" imgW="1701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3200400"/>
                        <a:ext cx="4113212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007615"/>
              </p:ext>
            </p:extLst>
          </p:nvPr>
        </p:nvGraphicFramePr>
        <p:xfrm>
          <a:off x="2720975" y="3870325"/>
          <a:ext cx="37750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70" name="Equation" r:id="rId12" imgW="1562040" imgH="164880" progId="Equation.DSMT4">
                  <p:embed/>
                </p:oleObj>
              </mc:Choice>
              <mc:Fallback>
                <p:oleObj name="Equation" r:id="rId12" imgW="1562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3870325"/>
                        <a:ext cx="37750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726432"/>
              </p:ext>
            </p:extLst>
          </p:nvPr>
        </p:nvGraphicFramePr>
        <p:xfrm>
          <a:off x="3554413" y="5851525"/>
          <a:ext cx="2111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71" name="Equation" r:id="rId14" imgW="876240" imgH="164880" progId="Equation.DSMT4">
                  <p:embed/>
                </p:oleObj>
              </mc:Choice>
              <mc:Fallback>
                <p:oleObj name="Equation" r:id="rId14" imgW="876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5851525"/>
                        <a:ext cx="21113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17607"/>
              </p:ext>
            </p:extLst>
          </p:nvPr>
        </p:nvGraphicFramePr>
        <p:xfrm>
          <a:off x="2554288" y="2635250"/>
          <a:ext cx="41148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72" name="Equation" r:id="rId16" imgW="1701720" imgH="152280" progId="Equation.DSMT4">
                  <p:embed/>
                </p:oleObj>
              </mc:Choice>
              <mc:Fallback>
                <p:oleObj name="Equation" r:id="rId16" imgW="1701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2635250"/>
                        <a:ext cx="41148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1828800" y="228600"/>
            <a:ext cx="5638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/>
                <a:ea typeface="Calibri"/>
                <a:cs typeface="Times New Roman"/>
              </a:rPr>
              <a:t>First, write the polynomial as a sum with explicit coefficients and decide on the like terms.  Next, use the commutative property to rewrite the polynomial in standard form. Finally, simplify the expression using the distributive property.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9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Some Vocabulary for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1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069598"/>
              </p:ext>
            </p:extLst>
          </p:nvPr>
        </p:nvGraphicFramePr>
        <p:xfrm>
          <a:off x="2436813" y="1979612"/>
          <a:ext cx="42068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04" name="Equation" r:id="rId4" imgW="1739880" imgH="164880" progId="Equation.DSMT4">
                  <p:embed/>
                </p:oleObj>
              </mc:Choice>
              <mc:Fallback>
                <p:oleObj name="Equation" r:id="rId4" imgW="1739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1979612"/>
                        <a:ext cx="42068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981486"/>
              </p:ext>
            </p:extLst>
          </p:nvPr>
        </p:nvGraphicFramePr>
        <p:xfrm>
          <a:off x="3771900" y="4414837"/>
          <a:ext cx="16859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05" name="Equation" r:id="rId6" imgW="698400" imgH="190440" progId="Equation.DSMT4">
                  <p:embed/>
                </p:oleObj>
              </mc:Choice>
              <mc:Fallback>
                <p:oleObj name="Equation" r:id="rId6" imgW="698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4414837"/>
                        <a:ext cx="16859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343139"/>
              </p:ext>
            </p:extLst>
          </p:nvPr>
        </p:nvGraphicFramePr>
        <p:xfrm>
          <a:off x="3992563" y="5027613"/>
          <a:ext cx="11017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06" name="Equation" r:id="rId8" imgW="457200" imgH="190440" progId="Equation.DSMT4">
                  <p:embed/>
                </p:oleObj>
              </mc:Choice>
              <mc:Fallback>
                <p:oleObj name="Equation" r:id="rId8" imgW="4572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5027613"/>
                        <a:ext cx="11017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218929"/>
              </p:ext>
            </p:extLst>
          </p:nvPr>
        </p:nvGraphicFramePr>
        <p:xfrm>
          <a:off x="2430463" y="3152775"/>
          <a:ext cx="43592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07" name="Equation" r:id="rId10" imgW="1803240" imgH="164880" progId="Equation.DSMT4">
                  <p:embed/>
                </p:oleObj>
              </mc:Choice>
              <mc:Fallback>
                <p:oleObj name="Equation" r:id="rId10" imgW="1803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3152775"/>
                        <a:ext cx="43592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114520"/>
              </p:ext>
            </p:extLst>
          </p:nvPr>
        </p:nvGraphicFramePr>
        <p:xfrm>
          <a:off x="2581275" y="3790950"/>
          <a:ext cx="405288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08" name="Equation" r:id="rId12" imgW="1676160" imgH="164880" progId="Equation.DSMT4">
                  <p:embed/>
                </p:oleObj>
              </mc:Choice>
              <mc:Fallback>
                <p:oleObj name="Equation" r:id="rId12" imgW="1676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3790950"/>
                        <a:ext cx="4052888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375658"/>
              </p:ext>
            </p:extLst>
          </p:nvPr>
        </p:nvGraphicFramePr>
        <p:xfrm>
          <a:off x="4267200" y="5637212"/>
          <a:ext cx="6429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09" name="Equation" r:id="rId14" imgW="266400" imgH="190440" progId="Equation.DSMT4">
                  <p:embed/>
                </p:oleObj>
              </mc:Choice>
              <mc:Fallback>
                <p:oleObj name="Equation" r:id="rId14" imgW="266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637212"/>
                        <a:ext cx="64293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854480"/>
              </p:ext>
            </p:extLst>
          </p:nvPr>
        </p:nvGraphicFramePr>
        <p:xfrm>
          <a:off x="2430463" y="2589212"/>
          <a:ext cx="43608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10" name="Equation" r:id="rId16" imgW="1803240" imgH="164880" progId="Equation.DSMT4">
                  <p:embed/>
                </p:oleObj>
              </mc:Choice>
              <mc:Fallback>
                <p:oleObj name="Equation" r:id="rId16" imgW="1803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2589212"/>
                        <a:ext cx="4360862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1828800" y="228600"/>
            <a:ext cx="5638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/>
                <a:ea typeface="Calibri"/>
                <a:cs typeface="Times New Roman"/>
              </a:rPr>
              <a:t>First, write the polynomial as a sum with explicit coefficients and decide on the like terms.  Next, use the commutative property to rewrite the polynomial in standard form. Finally, simplify the expression using the distributive property.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8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0"/>
            <a:ext cx="7315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Adding and Subtracting Polynomials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Using the Distributive Property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3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Adding and Subtracting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0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6477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Arial"/>
                <a:ea typeface="Calibri"/>
                <a:cs typeface="Times New Roman"/>
              </a:rPr>
              <a:t>Write the polynomial as a sum making coefficients explicit,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999785"/>
              </p:ext>
            </p:extLst>
          </p:nvPr>
        </p:nvGraphicFramePr>
        <p:xfrm>
          <a:off x="3186113" y="1173163"/>
          <a:ext cx="27019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87" name="Equation" r:id="rId4" imgW="1117440" imgH="164880" progId="Equation.DSMT4">
                  <p:embed/>
                </p:oleObj>
              </mc:Choice>
              <mc:Fallback>
                <p:oleObj name="Equation" r:id="rId4" imgW="1117440" imgH="1648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1173163"/>
                        <a:ext cx="27019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615782"/>
              </p:ext>
            </p:extLst>
          </p:nvPr>
        </p:nvGraphicFramePr>
        <p:xfrm>
          <a:off x="4038600" y="2528887"/>
          <a:ext cx="4603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88" name="Equation" r:id="rId6" imgW="190440" imgH="152280" progId="Equation.DSMT4">
                  <p:embed/>
                </p:oleObj>
              </mc:Choice>
              <mc:Fallback>
                <p:oleObj name="Equation" r:id="rId6" imgW="190440" imgH="1522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28887"/>
                        <a:ext cx="4603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679699"/>
              </p:ext>
            </p:extLst>
          </p:nvPr>
        </p:nvGraphicFramePr>
        <p:xfrm>
          <a:off x="3124200" y="1828800"/>
          <a:ext cx="28860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89" name="Equation" r:id="rId8" imgW="1193760" imgH="164880" progId="Equation.DSMT4">
                  <p:embed/>
                </p:oleObj>
              </mc:Choice>
              <mc:Fallback>
                <p:oleObj name="Equation" r:id="rId8" imgW="1193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828800"/>
                        <a:ext cx="28860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10590"/>
              </p:ext>
            </p:extLst>
          </p:nvPr>
        </p:nvGraphicFramePr>
        <p:xfrm>
          <a:off x="4495800" y="2528887"/>
          <a:ext cx="5842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90" name="Equation" r:id="rId10" imgW="241200" imgH="152280" progId="Equation.DSMT4">
                  <p:embed/>
                </p:oleObj>
              </mc:Choice>
              <mc:Fallback>
                <p:oleObj name="Equation" r:id="rId10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28887"/>
                        <a:ext cx="5842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47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6477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Arial"/>
                <a:ea typeface="Calibri"/>
                <a:cs typeface="Times New Roman"/>
              </a:rPr>
              <a:t>Write the polynomial as a sum making coefficients explicit,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608485"/>
              </p:ext>
            </p:extLst>
          </p:nvPr>
        </p:nvGraphicFramePr>
        <p:xfrm>
          <a:off x="3368675" y="1219200"/>
          <a:ext cx="236378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38" name="Equation" r:id="rId4" imgW="977760" imgH="164880" progId="Equation.DSMT4">
                  <p:embed/>
                </p:oleObj>
              </mc:Choice>
              <mc:Fallback>
                <p:oleObj name="Equation" r:id="rId4" imgW="977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1219200"/>
                        <a:ext cx="236378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499113"/>
              </p:ext>
            </p:extLst>
          </p:nvPr>
        </p:nvGraphicFramePr>
        <p:xfrm>
          <a:off x="4094162" y="3048000"/>
          <a:ext cx="8588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39" name="Equation" r:id="rId6" imgW="355320" imgH="164880" progId="Equation.DSMT4">
                  <p:embed/>
                </p:oleObj>
              </mc:Choice>
              <mc:Fallback>
                <p:oleObj name="Equation" r:id="rId6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2" y="3048000"/>
                        <a:ext cx="85883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822539"/>
              </p:ext>
            </p:extLst>
          </p:nvPr>
        </p:nvGraphicFramePr>
        <p:xfrm>
          <a:off x="3941762" y="2438400"/>
          <a:ext cx="4603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40" name="Equation" r:id="rId8" imgW="190440" imgH="164880" progId="Equation.DSMT4">
                  <p:embed/>
                </p:oleObj>
              </mc:Choice>
              <mc:Fallback>
                <p:oleObj name="Equation" r:id="rId8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2" y="2438400"/>
                        <a:ext cx="4603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113410"/>
              </p:ext>
            </p:extLst>
          </p:nvPr>
        </p:nvGraphicFramePr>
        <p:xfrm>
          <a:off x="4398962" y="2438400"/>
          <a:ext cx="7064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41" name="Equation" r:id="rId10" imgW="291960" imgH="152280" progId="Equation.DSMT4">
                  <p:embed/>
                </p:oleObj>
              </mc:Choice>
              <mc:Fallback>
                <p:oleObj name="Equation" r:id="rId10" imgW="291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2" y="2438400"/>
                        <a:ext cx="7064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700277"/>
              </p:ext>
            </p:extLst>
          </p:nvPr>
        </p:nvGraphicFramePr>
        <p:xfrm>
          <a:off x="3140075" y="1828800"/>
          <a:ext cx="28225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42" name="Equation" r:id="rId12" imgW="1168200" imgH="164880" progId="Equation.DSMT4">
                  <p:embed/>
                </p:oleObj>
              </mc:Choice>
              <mc:Fallback>
                <p:oleObj name="Equation" r:id="rId12" imgW="1168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1828800"/>
                        <a:ext cx="28225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80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6477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Arial"/>
                <a:ea typeface="Calibri"/>
                <a:cs typeface="Times New Roman"/>
              </a:rPr>
              <a:t>Write the polynomial as a sum making coefficients explicit,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39936"/>
              </p:ext>
            </p:extLst>
          </p:nvPr>
        </p:nvGraphicFramePr>
        <p:xfrm>
          <a:off x="3414713" y="1249363"/>
          <a:ext cx="22717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5" name="Equation" r:id="rId4" imgW="939600" imgH="139680" progId="Equation.DSMT4">
                  <p:embed/>
                </p:oleObj>
              </mc:Choice>
              <mc:Fallback>
                <p:oleObj name="Equation" r:id="rId4" imgW="9396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1249363"/>
                        <a:ext cx="227171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449756"/>
              </p:ext>
            </p:extLst>
          </p:nvPr>
        </p:nvGraphicFramePr>
        <p:xfrm>
          <a:off x="3933825" y="2438400"/>
          <a:ext cx="6445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6" name="Equation" r:id="rId6" imgW="266400" imgH="164880" progId="Equation.DSMT4">
                  <p:embed/>
                </p:oleObj>
              </mc:Choice>
              <mc:Fallback>
                <p:oleObj name="Equation" r:id="rId6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2438400"/>
                        <a:ext cx="6445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637965"/>
              </p:ext>
            </p:extLst>
          </p:nvPr>
        </p:nvGraphicFramePr>
        <p:xfrm>
          <a:off x="4572000" y="2438400"/>
          <a:ext cx="5524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7" name="Equation" r:id="rId8" imgW="228600" imgH="190440" progId="Equation.DSMT4">
                  <p:embed/>
                </p:oleObj>
              </mc:Choice>
              <mc:Fallback>
                <p:oleObj name="Equation" r:id="rId8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38400"/>
                        <a:ext cx="5524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091144"/>
              </p:ext>
            </p:extLst>
          </p:nvPr>
        </p:nvGraphicFramePr>
        <p:xfrm>
          <a:off x="3079750" y="1858963"/>
          <a:ext cx="294481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8" name="Equation" r:id="rId10" imgW="1218960" imgH="139680" progId="Equation.DSMT4">
                  <p:embed/>
                </p:oleObj>
              </mc:Choice>
              <mc:Fallback>
                <p:oleObj name="Equation" r:id="rId10" imgW="1218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1858963"/>
                        <a:ext cx="294481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55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6477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Arial"/>
                <a:ea typeface="Calibri"/>
                <a:cs typeface="Times New Roman"/>
              </a:rPr>
              <a:t>Write the polynomial as a sum making coefficients explicit,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010883"/>
              </p:ext>
            </p:extLst>
          </p:nvPr>
        </p:nvGraphicFramePr>
        <p:xfrm>
          <a:off x="3292475" y="1219200"/>
          <a:ext cx="251618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76" name="Equation" r:id="rId4" imgW="1041120" imgH="164880" progId="Equation.DSMT4">
                  <p:embed/>
                </p:oleObj>
              </mc:Choice>
              <mc:Fallback>
                <p:oleObj name="Equation" r:id="rId4" imgW="1041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1219200"/>
                        <a:ext cx="251618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44344"/>
              </p:ext>
            </p:extLst>
          </p:nvPr>
        </p:nvGraphicFramePr>
        <p:xfrm>
          <a:off x="4040188" y="2408238"/>
          <a:ext cx="4302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77" name="Equation" r:id="rId6" imgW="177480" imgH="190440" progId="Equation.DSMT4">
                  <p:embed/>
                </p:oleObj>
              </mc:Choice>
              <mc:Fallback>
                <p:oleObj name="Equation" r:id="rId6" imgW="177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2408238"/>
                        <a:ext cx="4302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925724"/>
              </p:ext>
            </p:extLst>
          </p:nvPr>
        </p:nvGraphicFramePr>
        <p:xfrm>
          <a:off x="4479925" y="2438400"/>
          <a:ext cx="7366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78" name="Equation" r:id="rId8" imgW="304560" imgH="190440" progId="Equation.DSMT4">
                  <p:embed/>
                </p:oleObj>
              </mc:Choice>
              <mc:Fallback>
                <p:oleObj name="Equation" r:id="rId8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2438400"/>
                        <a:ext cx="7366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39698"/>
              </p:ext>
            </p:extLst>
          </p:nvPr>
        </p:nvGraphicFramePr>
        <p:xfrm>
          <a:off x="3019425" y="1828800"/>
          <a:ext cx="30670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79" name="Equation" r:id="rId10" imgW="1269720" imgH="164880" progId="Equation.DSMT4">
                  <p:embed/>
                </p:oleObj>
              </mc:Choice>
              <mc:Fallback>
                <p:oleObj name="Equation" r:id="rId10" imgW="1269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1828800"/>
                        <a:ext cx="30670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669199"/>
              </p:ext>
            </p:extLst>
          </p:nvPr>
        </p:nvGraphicFramePr>
        <p:xfrm>
          <a:off x="4343400" y="3124200"/>
          <a:ext cx="4302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80" name="Equation" r:id="rId12" imgW="177480" imgH="190440" progId="Equation.DSMT4">
                  <p:embed/>
                </p:oleObj>
              </mc:Choice>
              <mc:Fallback>
                <p:oleObj name="Equation" r:id="rId12" imgW="177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4302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49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6477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Arial"/>
                <a:ea typeface="Calibri"/>
                <a:cs typeface="Times New Roman"/>
              </a:rPr>
              <a:t>Write the polynomial as a sum making coefficients explicit,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494418"/>
              </p:ext>
            </p:extLst>
          </p:nvPr>
        </p:nvGraphicFramePr>
        <p:xfrm>
          <a:off x="2757488" y="1219200"/>
          <a:ext cx="35877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85" name="Equation" r:id="rId4" imgW="1485720" imgH="164880" progId="Equation.DSMT4">
                  <p:embed/>
                </p:oleObj>
              </mc:Choice>
              <mc:Fallback>
                <p:oleObj name="Equation" r:id="rId4" imgW="1485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1219200"/>
                        <a:ext cx="35877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163746"/>
              </p:ext>
            </p:extLst>
          </p:nvPr>
        </p:nvGraphicFramePr>
        <p:xfrm>
          <a:off x="3270250" y="2517775"/>
          <a:ext cx="64293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86" name="Equation" r:id="rId6" imgW="291960" imgH="152280" progId="Equation.DSMT4">
                  <p:embed/>
                </p:oleObj>
              </mc:Choice>
              <mc:Fallback>
                <p:oleObj name="Equation" r:id="rId6" imgW="291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2517775"/>
                        <a:ext cx="64293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998046"/>
              </p:ext>
            </p:extLst>
          </p:nvPr>
        </p:nvGraphicFramePr>
        <p:xfrm>
          <a:off x="2452688" y="1828800"/>
          <a:ext cx="42021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87" name="Equation" r:id="rId8" imgW="1739880" imgH="164880" progId="Equation.DSMT4">
                  <p:embed/>
                </p:oleObj>
              </mc:Choice>
              <mc:Fallback>
                <p:oleObj name="Equation" r:id="rId8" imgW="1739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1828800"/>
                        <a:ext cx="4202112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587941"/>
              </p:ext>
            </p:extLst>
          </p:nvPr>
        </p:nvGraphicFramePr>
        <p:xfrm>
          <a:off x="3996218" y="2498487"/>
          <a:ext cx="726839" cy="421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88" name="Equation" r:id="rId10" imgW="330120" imgH="190440" progId="Equation.DSMT4">
                  <p:embed/>
                </p:oleObj>
              </mc:Choice>
              <mc:Fallback>
                <p:oleObj name="Equation" r:id="rId10" imgW="3301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6218" y="2498487"/>
                        <a:ext cx="726839" cy="421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006648"/>
              </p:ext>
            </p:extLst>
          </p:nvPr>
        </p:nvGraphicFramePr>
        <p:xfrm>
          <a:off x="4800600" y="2514600"/>
          <a:ext cx="838358" cy="36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89" name="Equation" r:id="rId12" imgW="380880" imgH="164880" progId="Equation.DSMT4">
                  <p:embed/>
                </p:oleObj>
              </mc:Choice>
              <mc:Fallback>
                <p:oleObj name="Equation" r:id="rId12" imgW="380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14600"/>
                        <a:ext cx="838358" cy="363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407004"/>
              </p:ext>
            </p:extLst>
          </p:nvPr>
        </p:nvGraphicFramePr>
        <p:xfrm>
          <a:off x="3671888" y="3190875"/>
          <a:ext cx="1778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90" name="Equation" r:id="rId14" imgW="812520" imgH="190440" progId="Equation.DSMT4">
                  <p:embed/>
                </p:oleObj>
              </mc:Choice>
              <mc:Fallback>
                <p:oleObj name="Equation" r:id="rId14" imgW="812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3190875"/>
                        <a:ext cx="1778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77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6477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Arial"/>
                <a:ea typeface="Calibri"/>
                <a:cs typeface="Times New Roman"/>
              </a:rPr>
              <a:t>Write the polynomial as a sum making coefficients explicit, then simplify the expression.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26526"/>
              </p:ext>
            </p:extLst>
          </p:nvPr>
        </p:nvGraphicFramePr>
        <p:xfrm>
          <a:off x="2894013" y="1233488"/>
          <a:ext cx="33131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27" name="Equation" r:id="rId4" imgW="1371600" imgH="152280" progId="Equation.DSMT4">
                  <p:embed/>
                </p:oleObj>
              </mc:Choice>
              <mc:Fallback>
                <p:oleObj name="Equation" r:id="rId4" imgW="1371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1233488"/>
                        <a:ext cx="33131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537666"/>
              </p:ext>
            </p:extLst>
          </p:nvPr>
        </p:nvGraphicFramePr>
        <p:xfrm>
          <a:off x="2895600" y="2468563"/>
          <a:ext cx="55403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28" name="Equation" r:id="rId6" imgW="228600" imgH="164880" progId="Equation.DSMT4">
                  <p:embed/>
                </p:oleObj>
              </mc:Choice>
              <mc:Fallback>
                <p:oleObj name="Equation" r:id="rId6" imgW="228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68563"/>
                        <a:ext cx="554037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508533"/>
              </p:ext>
            </p:extLst>
          </p:nvPr>
        </p:nvGraphicFramePr>
        <p:xfrm>
          <a:off x="5464175" y="2490788"/>
          <a:ext cx="7048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29" name="Equation" r:id="rId8" imgW="291960" imgH="190440" progId="Equation.DSMT4">
                  <p:embed/>
                </p:oleObj>
              </mc:Choice>
              <mc:Fallback>
                <p:oleObj name="Equation" r:id="rId8" imgW="2919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490788"/>
                        <a:ext cx="7048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623521"/>
              </p:ext>
            </p:extLst>
          </p:nvPr>
        </p:nvGraphicFramePr>
        <p:xfrm>
          <a:off x="2574925" y="1843088"/>
          <a:ext cx="39560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30" name="Equation" r:id="rId10" imgW="1638000" imgH="152280" progId="Equation.DSMT4">
                  <p:embed/>
                </p:oleObj>
              </mc:Choice>
              <mc:Fallback>
                <p:oleObj name="Equation" r:id="rId10" imgW="16380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1843088"/>
                        <a:ext cx="395605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188228"/>
              </p:ext>
            </p:extLst>
          </p:nvPr>
        </p:nvGraphicFramePr>
        <p:xfrm>
          <a:off x="3471562" y="2470848"/>
          <a:ext cx="948213" cy="44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31" name="Equation" r:id="rId12" imgW="355320" imgH="164880" progId="Equation.DSMT4">
                  <p:embed/>
                </p:oleObj>
              </mc:Choice>
              <mc:Fallback>
                <p:oleObj name="Equation" r:id="rId12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562" y="2470848"/>
                        <a:ext cx="948213" cy="440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647506"/>
              </p:ext>
            </p:extLst>
          </p:nvPr>
        </p:nvGraphicFramePr>
        <p:xfrm>
          <a:off x="4481512" y="2462150"/>
          <a:ext cx="948213" cy="44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32" name="Equation" r:id="rId14" imgW="355320" imgH="164880" progId="Equation.DSMT4">
                  <p:embed/>
                </p:oleObj>
              </mc:Choice>
              <mc:Fallback>
                <p:oleObj name="Equation" r:id="rId14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2" y="2462150"/>
                        <a:ext cx="948213" cy="440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608172"/>
              </p:ext>
            </p:extLst>
          </p:nvPr>
        </p:nvGraphicFramePr>
        <p:xfrm>
          <a:off x="3505200" y="3200400"/>
          <a:ext cx="2111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33" name="Equation" r:id="rId16" imgW="876240" imgH="164880" progId="Equation.DSMT4">
                  <p:embed/>
                </p:oleObj>
              </mc:Choice>
              <mc:Fallback>
                <p:oleObj name="Equation" r:id="rId16" imgW="876240" imgH="164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00400"/>
                        <a:ext cx="21113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67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Adding and Subtracting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3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70376062"/>
              </p:ext>
            </p:extLst>
          </p:nvPr>
        </p:nvGraphicFramePr>
        <p:xfrm>
          <a:off x="3667232" y="2539029"/>
          <a:ext cx="1862340" cy="80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57" name="Equation" r:id="rId4" imgW="380880" imgH="164880" progId="Equation.DSMT4">
                  <p:embed/>
                </p:oleObj>
              </mc:Choice>
              <mc:Fallback>
                <p:oleObj name="Equation" r:id="rId4" imgW="380880" imgH="164880" progId="Equation.DSMT4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232" y="2539029"/>
                        <a:ext cx="1862340" cy="80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3643952" y="2650312"/>
            <a:ext cx="566777" cy="5667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53436" y="2133600"/>
            <a:ext cx="914400" cy="669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77136" y="166511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Coefficient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57343" y="2484450"/>
            <a:ext cx="980364" cy="959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557343" y="3426562"/>
            <a:ext cx="304825" cy="829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10452" y="4191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Variable term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76800" y="2536062"/>
            <a:ext cx="810218" cy="7928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519406" y="3328893"/>
            <a:ext cx="652793" cy="7957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87018" y="4191000"/>
            <a:ext cx="1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Constant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9" grpId="0" animBg="1"/>
      <p:bldP spid="11" grpId="0"/>
      <p:bldP spid="14" grpId="0" animBg="1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Adding and Subtracting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7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223207"/>
              </p:ext>
            </p:extLst>
          </p:nvPr>
        </p:nvGraphicFramePr>
        <p:xfrm>
          <a:off x="3186113" y="1173163"/>
          <a:ext cx="27019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61" name="Equation" r:id="rId4" imgW="1117440" imgH="164880" progId="Equation.DSMT4">
                  <p:embed/>
                </p:oleObj>
              </mc:Choice>
              <mc:Fallback>
                <p:oleObj name="Equation" r:id="rId4" imgW="1117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1173163"/>
                        <a:ext cx="27019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981488"/>
              </p:ext>
            </p:extLst>
          </p:nvPr>
        </p:nvGraphicFramePr>
        <p:xfrm>
          <a:off x="4038600" y="1828800"/>
          <a:ext cx="4603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62" name="Equation" r:id="rId6" imgW="190440" imgH="152280" progId="Equation.DSMT4">
                  <p:embed/>
                </p:oleObj>
              </mc:Choice>
              <mc:Fallback>
                <p:oleObj name="Equation" r:id="rId6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828800"/>
                        <a:ext cx="4603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15512"/>
              </p:ext>
            </p:extLst>
          </p:nvPr>
        </p:nvGraphicFramePr>
        <p:xfrm>
          <a:off x="4495800" y="1828800"/>
          <a:ext cx="5842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63" name="Equation" r:id="rId8" imgW="241200" imgH="152280" progId="Equation.DSMT4">
                  <p:embed/>
                </p:oleObj>
              </mc:Choice>
              <mc:Fallback>
                <p:oleObj name="Equation" r:id="rId8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828800"/>
                        <a:ext cx="5842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419100"/>
            <a:ext cx="6477000" cy="419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/>
                <a:ea typeface="Calibri"/>
                <a:cs typeface="Times New Roman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176101"/>
              </p:ext>
            </p:extLst>
          </p:nvPr>
        </p:nvGraphicFramePr>
        <p:xfrm>
          <a:off x="3368675" y="1219200"/>
          <a:ext cx="236378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66" name="Equation" r:id="rId4" imgW="977760" imgH="164880" progId="Equation.DSMT4">
                  <p:embed/>
                </p:oleObj>
              </mc:Choice>
              <mc:Fallback>
                <p:oleObj name="Equation" r:id="rId4" imgW="977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1219200"/>
                        <a:ext cx="236378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18110"/>
              </p:ext>
            </p:extLst>
          </p:nvPr>
        </p:nvGraphicFramePr>
        <p:xfrm>
          <a:off x="4038600" y="1889125"/>
          <a:ext cx="8588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67" name="Equation" r:id="rId6" imgW="355320" imgH="164880" progId="Equation.DSMT4">
                  <p:embed/>
                </p:oleObj>
              </mc:Choice>
              <mc:Fallback>
                <p:oleObj name="Equation" r:id="rId6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889125"/>
                        <a:ext cx="85883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371600" y="419100"/>
            <a:ext cx="6477000" cy="419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/>
                <a:ea typeface="Calibri"/>
                <a:cs typeface="Times New Roman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3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35472"/>
              </p:ext>
            </p:extLst>
          </p:nvPr>
        </p:nvGraphicFramePr>
        <p:xfrm>
          <a:off x="3414713" y="1249363"/>
          <a:ext cx="22717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09" name="Equation" r:id="rId4" imgW="939600" imgH="139680" progId="Equation.DSMT4">
                  <p:embed/>
                </p:oleObj>
              </mc:Choice>
              <mc:Fallback>
                <p:oleObj name="Equation" r:id="rId4" imgW="9396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1249363"/>
                        <a:ext cx="227171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034639"/>
              </p:ext>
            </p:extLst>
          </p:nvPr>
        </p:nvGraphicFramePr>
        <p:xfrm>
          <a:off x="3933825" y="1981200"/>
          <a:ext cx="6445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10" name="Equation" r:id="rId6" imgW="266400" imgH="164880" progId="Equation.DSMT4">
                  <p:embed/>
                </p:oleObj>
              </mc:Choice>
              <mc:Fallback>
                <p:oleObj name="Equation" r:id="rId6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1981200"/>
                        <a:ext cx="6445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828332"/>
              </p:ext>
            </p:extLst>
          </p:nvPr>
        </p:nvGraphicFramePr>
        <p:xfrm>
          <a:off x="4572000" y="1981200"/>
          <a:ext cx="5524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11" name="Equation" r:id="rId8" imgW="228600" imgH="190440" progId="Equation.DSMT4">
                  <p:embed/>
                </p:oleObj>
              </mc:Choice>
              <mc:Fallback>
                <p:oleObj name="Equation" r:id="rId8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5524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371600" y="419100"/>
            <a:ext cx="6477000" cy="419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/>
                <a:ea typeface="Calibri"/>
                <a:cs typeface="Times New Roman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99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66320"/>
              </p:ext>
            </p:extLst>
          </p:nvPr>
        </p:nvGraphicFramePr>
        <p:xfrm>
          <a:off x="3292475" y="1219200"/>
          <a:ext cx="251618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14" name="Equation" r:id="rId4" imgW="1041120" imgH="164880" progId="Equation.DSMT4">
                  <p:embed/>
                </p:oleObj>
              </mc:Choice>
              <mc:Fallback>
                <p:oleObj name="Equation" r:id="rId4" imgW="1041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1219200"/>
                        <a:ext cx="251618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726595"/>
              </p:ext>
            </p:extLst>
          </p:nvPr>
        </p:nvGraphicFramePr>
        <p:xfrm>
          <a:off x="4394994" y="1978025"/>
          <a:ext cx="4302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15" name="Equation" r:id="rId6" imgW="177480" imgH="190440" progId="Equation.DSMT4">
                  <p:embed/>
                </p:oleObj>
              </mc:Choice>
              <mc:Fallback>
                <p:oleObj name="Equation" r:id="rId6" imgW="177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994" y="1978025"/>
                        <a:ext cx="4302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1371600" y="419100"/>
            <a:ext cx="6477000" cy="419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/>
                <a:ea typeface="Calibri"/>
                <a:cs typeface="Times New Roman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3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73111"/>
              </p:ext>
            </p:extLst>
          </p:nvPr>
        </p:nvGraphicFramePr>
        <p:xfrm>
          <a:off x="2757488" y="1219200"/>
          <a:ext cx="35877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0" name="Equation" r:id="rId4" imgW="1485720" imgH="164880" progId="Equation.DSMT4">
                  <p:embed/>
                </p:oleObj>
              </mc:Choice>
              <mc:Fallback>
                <p:oleObj name="Equation" r:id="rId4" imgW="1485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1219200"/>
                        <a:ext cx="35877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303000"/>
              </p:ext>
            </p:extLst>
          </p:nvPr>
        </p:nvGraphicFramePr>
        <p:xfrm>
          <a:off x="3671888" y="1905000"/>
          <a:ext cx="1778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1" name="Equation" r:id="rId6" imgW="812520" imgH="190440" progId="Equation.DSMT4">
                  <p:embed/>
                </p:oleObj>
              </mc:Choice>
              <mc:Fallback>
                <p:oleObj name="Equation" r:id="rId6" imgW="812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1905000"/>
                        <a:ext cx="1778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1371600" y="419100"/>
            <a:ext cx="6477000" cy="419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/>
                <a:ea typeface="Calibri"/>
                <a:cs typeface="Times New Roman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0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243412"/>
              </p:ext>
            </p:extLst>
          </p:nvPr>
        </p:nvGraphicFramePr>
        <p:xfrm>
          <a:off x="2894013" y="1233488"/>
          <a:ext cx="33131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66" name="Equation" r:id="rId4" imgW="1371600" imgH="152280" progId="Equation.DSMT4">
                  <p:embed/>
                </p:oleObj>
              </mc:Choice>
              <mc:Fallback>
                <p:oleObj name="Equation" r:id="rId4" imgW="1371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1233488"/>
                        <a:ext cx="33131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26139"/>
              </p:ext>
            </p:extLst>
          </p:nvPr>
        </p:nvGraphicFramePr>
        <p:xfrm>
          <a:off x="3554412" y="1981200"/>
          <a:ext cx="2111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67" name="Equation" r:id="rId6" imgW="876240" imgH="164880" progId="Equation.DSMT4">
                  <p:embed/>
                </p:oleObj>
              </mc:Choice>
              <mc:Fallback>
                <p:oleObj name="Equation" r:id="rId6" imgW="876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2" y="1981200"/>
                        <a:ext cx="21113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1371600" y="419100"/>
            <a:ext cx="6477000" cy="419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/>
                <a:ea typeface="Calibri"/>
                <a:cs typeface="Times New Roman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7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Adding and Subtracting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4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057400"/>
            <a:ext cx="7315200" cy="121919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An Introduction to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Polynomial Distribution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3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057400"/>
            <a:ext cx="7315200" cy="121919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Binomial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Distribution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576774"/>
              </p:ext>
            </p:extLst>
          </p:nvPr>
        </p:nvGraphicFramePr>
        <p:xfrm>
          <a:off x="1828800" y="457200"/>
          <a:ext cx="6008688" cy="265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484" name="Document" r:id="rId4" imgW="4543369" imgH="2021263" progId="Word.Document.12">
                  <p:embed/>
                </p:oleObj>
              </mc:Choice>
              <mc:Fallback>
                <p:oleObj name="Document" r:id="rId4" imgW="4543369" imgH="202126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7200"/>
                        <a:ext cx="6008688" cy="265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28800" y="27432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Polynomials should be written in standard form with variable terms first and constants last.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702920"/>
              </p:ext>
            </p:extLst>
          </p:nvPr>
        </p:nvGraphicFramePr>
        <p:xfrm>
          <a:off x="2645568" y="3657600"/>
          <a:ext cx="40052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485" name="Equation" r:id="rId6" imgW="1701720" imgH="152280" progId="Equation.DSMT4">
                  <p:embed/>
                </p:oleObj>
              </mc:Choice>
              <mc:Fallback>
                <p:oleObj name="Equation" r:id="rId6" imgW="1701720" imgH="152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5568" y="3657600"/>
                        <a:ext cx="400526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266692"/>
              </p:ext>
            </p:extLst>
          </p:nvPr>
        </p:nvGraphicFramePr>
        <p:xfrm>
          <a:off x="2743200" y="4267200"/>
          <a:ext cx="36179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486" name="Equation" r:id="rId8" imgW="1536480" imgH="152280" progId="Equation.DSMT4">
                  <p:embed/>
                </p:oleObj>
              </mc:Choice>
              <mc:Fallback>
                <p:oleObj name="Equation" r:id="rId8" imgW="1536480" imgH="152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67200"/>
                        <a:ext cx="361791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22862" y="49530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Notice it’s the commutative property of addition that allows us to reorder the terms.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7921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Distributive Property of Multiplication over Addition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199840"/>
              </p:ext>
            </p:extLst>
          </p:nvPr>
        </p:nvGraphicFramePr>
        <p:xfrm>
          <a:off x="1219200" y="1066800"/>
          <a:ext cx="68961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341" name="Document" r:id="rId4" imgW="4717221" imgH="1696623" progId="Word.Document.12">
                  <p:embed/>
                </p:oleObj>
              </mc:Choice>
              <mc:Fallback>
                <p:oleObj name="Document" r:id="rId4" imgW="4717221" imgH="169662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89610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470781"/>
              </p:ext>
            </p:extLst>
          </p:nvPr>
        </p:nvGraphicFramePr>
        <p:xfrm>
          <a:off x="4043986" y="4440679"/>
          <a:ext cx="1260816" cy="549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342" name="Equation" r:id="rId6" imgW="495000" imgH="215640" progId="Equation.DSMT4">
                  <p:embed/>
                </p:oleObj>
              </mc:Choice>
              <mc:Fallback>
                <p:oleObj name="Equation" r:id="rId6" imgW="495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986" y="4440679"/>
                        <a:ext cx="1260816" cy="5497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c 5"/>
          <p:cNvSpPr/>
          <p:nvPr/>
        </p:nvSpPr>
        <p:spPr>
          <a:xfrm rot="18757843">
            <a:off x="4136252" y="4408675"/>
            <a:ext cx="382257" cy="313085"/>
          </a:xfrm>
          <a:prstGeom prst="arc">
            <a:avLst>
              <a:gd name="adj1" fmla="val 15633938"/>
              <a:gd name="adj2" fmla="val 1341698"/>
            </a:avLst>
          </a:prstGeom>
          <a:noFill/>
          <a:ln w="254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8757843">
            <a:off x="3885126" y="4310698"/>
            <a:ext cx="1300130" cy="805490"/>
          </a:xfrm>
          <a:prstGeom prst="arc">
            <a:avLst>
              <a:gd name="adj1" fmla="val 15633938"/>
              <a:gd name="adj2" fmla="val 1341698"/>
            </a:avLst>
          </a:prstGeom>
          <a:noFill/>
          <a:ln w="254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222528"/>
              </p:ext>
            </p:extLst>
          </p:nvPr>
        </p:nvGraphicFramePr>
        <p:xfrm>
          <a:off x="4495543" y="5787930"/>
          <a:ext cx="322748" cy="32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343" name="Equation" r:id="rId8" imgW="126720" imgH="126720" progId="Equation.DSMT4">
                  <p:embed/>
                </p:oleObj>
              </mc:Choice>
              <mc:Fallback>
                <p:oleObj name="Equation" r:id="rId8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543" y="5787930"/>
                        <a:ext cx="322748" cy="322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405386"/>
              </p:ext>
            </p:extLst>
          </p:nvPr>
        </p:nvGraphicFramePr>
        <p:xfrm>
          <a:off x="3962400" y="5715000"/>
          <a:ext cx="485434" cy="41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344" name="Equation" r:id="rId10" imgW="190440" imgH="164880" progId="Equation.DSMT4">
                  <p:embed/>
                </p:oleObj>
              </mc:Choice>
              <mc:Fallback>
                <p:oleObj name="Equation" r:id="rId10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715000"/>
                        <a:ext cx="485434" cy="419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355689"/>
              </p:ext>
            </p:extLst>
          </p:nvPr>
        </p:nvGraphicFramePr>
        <p:xfrm>
          <a:off x="4830625" y="5725538"/>
          <a:ext cx="291260" cy="41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345" name="Equation" r:id="rId12" imgW="114120" imgH="164880" progId="Equation.DSMT4">
                  <p:embed/>
                </p:oleObj>
              </mc:Choice>
              <mc:Fallback>
                <p:oleObj name="Equation" r:id="rId12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625" y="5725538"/>
                        <a:ext cx="291260" cy="419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838200" y="3657600"/>
            <a:ext cx="7467600" cy="5917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810383"/>
              </p:ext>
            </p:extLst>
          </p:nvPr>
        </p:nvGraphicFramePr>
        <p:xfrm>
          <a:off x="4401193" y="5103575"/>
          <a:ext cx="322748" cy="32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346" name="Equation" r:id="rId14" imgW="126720" imgH="126720" progId="Equation.DSMT4">
                  <p:embed/>
                </p:oleObj>
              </mc:Choice>
              <mc:Fallback>
                <p:oleObj name="Equation" r:id="rId14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1193" y="5103575"/>
                        <a:ext cx="322748" cy="322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774911"/>
              </p:ext>
            </p:extLst>
          </p:nvPr>
        </p:nvGraphicFramePr>
        <p:xfrm>
          <a:off x="3868050" y="5030645"/>
          <a:ext cx="485434" cy="41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347" name="Equation" r:id="rId15" imgW="190440" imgH="164880" progId="Equation.DSMT4">
                  <p:embed/>
                </p:oleObj>
              </mc:Choice>
              <mc:Fallback>
                <p:oleObj name="Equation" r:id="rId15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050" y="5030645"/>
                        <a:ext cx="485434" cy="419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603496"/>
              </p:ext>
            </p:extLst>
          </p:nvPr>
        </p:nvGraphicFramePr>
        <p:xfrm>
          <a:off x="4756150" y="5060950"/>
          <a:ext cx="6794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348" name="Equation" r:id="rId16" imgW="266400" imgH="190440" progId="Equation.DSMT4">
                  <p:embed/>
                </p:oleObj>
              </mc:Choice>
              <mc:Fallback>
                <p:oleObj name="Equation" r:id="rId16" imgW="266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5060950"/>
                        <a:ext cx="6794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584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653070"/>
              </p:ext>
            </p:extLst>
          </p:nvPr>
        </p:nvGraphicFramePr>
        <p:xfrm>
          <a:off x="3881077" y="1022276"/>
          <a:ext cx="1421535" cy="174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348" name="Equation" r:id="rId4" imgW="507960" imgH="622080" progId="Equation.DSMT4">
                  <p:embed/>
                </p:oleObj>
              </mc:Choice>
              <mc:Fallback>
                <p:oleObj name="Equation" r:id="rId4" imgW="5079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077" y="1022276"/>
                        <a:ext cx="1421535" cy="1741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159017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1" y="2237241"/>
            <a:ext cx="33528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256424"/>
              </p:ext>
            </p:extLst>
          </p:nvPr>
        </p:nvGraphicFramePr>
        <p:xfrm>
          <a:off x="7086600" y="1811079"/>
          <a:ext cx="1420812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349" name="Equation" r:id="rId6" imgW="507780" imgH="622030" progId="Equation.DSMT4">
                  <p:embed/>
                </p:oleObj>
              </mc:Choice>
              <mc:Fallback>
                <p:oleObj name="Equation" r:id="rId6" imgW="507780" imgH="62203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811079"/>
                        <a:ext cx="1420812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822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99843"/>
              </p:ext>
            </p:extLst>
          </p:nvPr>
        </p:nvGraphicFramePr>
        <p:xfrm>
          <a:off x="3473450" y="1024000"/>
          <a:ext cx="22383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55" name="Equation" r:id="rId4" imgW="799920" imgH="850680" progId="Equation.DSMT4">
                  <p:embed/>
                </p:oleObj>
              </mc:Choice>
              <mc:Fallback>
                <p:oleObj name="Equation" r:id="rId4" imgW="79992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1024000"/>
                        <a:ext cx="22383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159017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1" y="2237241"/>
            <a:ext cx="33528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907926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99843"/>
              </p:ext>
            </p:extLst>
          </p:nvPr>
        </p:nvGraphicFramePr>
        <p:xfrm>
          <a:off x="6629400" y="1046616"/>
          <a:ext cx="22383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56" name="Equation" r:id="rId6" imgW="799920" imgH="850680" progId="Equation.DSMT4">
                  <p:embed/>
                </p:oleObj>
              </mc:Choice>
              <mc:Fallback>
                <p:oleObj name="Equation" r:id="rId6" imgW="79992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046616"/>
                        <a:ext cx="22383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68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002827"/>
              </p:ext>
            </p:extLst>
          </p:nvPr>
        </p:nvGraphicFramePr>
        <p:xfrm>
          <a:off x="3314700" y="990600"/>
          <a:ext cx="2557463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79" name="Equation" r:id="rId4" imgW="914400" imgH="876240" progId="Equation.DSMT4">
                  <p:embed/>
                </p:oleObj>
              </mc:Choice>
              <mc:Fallback>
                <p:oleObj name="Equation" r:id="rId4" imgW="91440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990600"/>
                        <a:ext cx="2557463" cy="245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159017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1" y="2237241"/>
            <a:ext cx="33528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907926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002827"/>
              </p:ext>
            </p:extLst>
          </p:nvPr>
        </p:nvGraphicFramePr>
        <p:xfrm>
          <a:off x="6400800" y="950394"/>
          <a:ext cx="2557463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80" name="Equation" r:id="rId6" imgW="914400" imgH="876240" progId="Equation.DSMT4">
                  <p:embed/>
                </p:oleObj>
              </mc:Choice>
              <mc:Fallback>
                <p:oleObj name="Equation" r:id="rId6" imgW="91440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950394"/>
                        <a:ext cx="2557463" cy="245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631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057400"/>
            <a:ext cx="7315200" cy="121919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Binomial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Distribution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1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057401"/>
            <a:ext cx="7315200" cy="76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Continuing With Binomial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Distribution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2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213622"/>
              </p:ext>
            </p:extLst>
          </p:nvPr>
        </p:nvGraphicFramePr>
        <p:xfrm>
          <a:off x="3403600" y="1025525"/>
          <a:ext cx="2379663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03" name="Equation" r:id="rId4" imgW="850680" imgH="850680" progId="Equation.DSMT4">
                  <p:embed/>
                </p:oleObj>
              </mc:Choice>
              <mc:Fallback>
                <p:oleObj name="Equation" r:id="rId4" imgW="85068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1025525"/>
                        <a:ext cx="2379663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159017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1" y="2237241"/>
            <a:ext cx="33528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907926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279024"/>
              </p:ext>
            </p:extLst>
          </p:nvPr>
        </p:nvGraphicFramePr>
        <p:xfrm>
          <a:off x="6459538" y="985838"/>
          <a:ext cx="2379662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04" name="Equation" r:id="rId6" imgW="850680" imgH="850680" progId="Equation.DSMT4">
                  <p:embed/>
                </p:oleObj>
              </mc:Choice>
              <mc:Fallback>
                <p:oleObj name="Equation" r:id="rId6" imgW="85068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985838"/>
                        <a:ext cx="2379662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02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338599"/>
              </p:ext>
            </p:extLst>
          </p:nvPr>
        </p:nvGraphicFramePr>
        <p:xfrm>
          <a:off x="3595688" y="3779838"/>
          <a:ext cx="1952625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40" name="Equation" r:id="rId4" imgW="698400" imgH="609480" progId="Equation.DSMT4">
                  <p:embed/>
                </p:oleObj>
              </mc:Choice>
              <mc:Fallback>
                <p:oleObj name="Equation" r:id="rId4" imgW="698400" imgH="609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3779838"/>
                        <a:ext cx="1952625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815443"/>
              </p:ext>
            </p:extLst>
          </p:nvPr>
        </p:nvGraphicFramePr>
        <p:xfrm>
          <a:off x="3719513" y="1001713"/>
          <a:ext cx="1704975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41" name="Equation" r:id="rId6" imgW="609480" imgH="622080" progId="Equation.DSMT4">
                  <p:embed/>
                </p:oleObj>
              </mc:Choice>
              <mc:Fallback>
                <p:oleObj name="Equation" r:id="rId6" imgW="609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1001713"/>
                        <a:ext cx="1704975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159017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3591163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4290232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113124"/>
              </p:ext>
            </p:extLst>
          </p:nvPr>
        </p:nvGraphicFramePr>
        <p:xfrm>
          <a:off x="6934200" y="1305994"/>
          <a:ext cx="1704975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42" name="Equation" r:id="rId8" imgW="609480" imgH="622080" progId="Equation.DSMT4">
                  <p:embed/>
                </p:oleObj>
              </mc:Choice>
              <mc:Fallback>
                <p:oleObj name="Equation" r:id="rId8" imgW="609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305994"/>
                        <a:ext cx="1704975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840709"/>
              </p:ext>
            </p:extLst>
          </p:nvPr>
        </p:nvGraphicFramePr>
        <p:xfrm>
          <a:off x="6919913" y="3732213"/>
          <a:ext cx="1954212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43" name="Equation" r:id="rId10" imgW="698400" imgH="609480" progId="Equation.DSMT4">
                  <p:embed/>
                </p:oleObj>
              </mc:Choice>
              <mc:Fallback>
                <p:oleObj name="Equation" r:id="rId10" imgW="6984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3732213"/>
                        <a:ext cx="1954212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2895600" y="228600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95600" y="495300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21" grpId="0" animBg="1"/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27862"/>
              </p:ext>
            </p:extLst>
          </p:nvPr>
        </p:nvGraphicFramePr>
        <p:xfrm>
          <a:off x="3756025" y="3055938"/>
          <a:ext cx="16335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16" name="Equation" r:id="rId4" imgW="583920" imgH="393480" progId="Equation.DSMT4">
                  <p:embed/>
                </p:oleObj>
              </mc:Choice>
              <mc:Fallback>
                <p:oleObj name="Equation" r:id="rId4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3055938"/>
                        <a:ext cx="16335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516521"/>
              </p:ext>
            </p:extLst>
          </p:nvPr>
        </p:nvGraphicFramePr>
        <p:xfrm>
          <a:off x="3668713" y="5087938"/>
          <a:ext cx="19177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17" name="Equation" r:id="rId6" imgW="685800" imgH="393480" progId="Equation.DSMT4">
                  <p:embed/>
                </p:oleObj>
              </mc:Choice>
              <mc:Fallback>
                <p:oleObj name="Equation" r:id="rId6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5087938"/>
                        <a:ext cx="191770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472869"/>
              </p:ext>
            </p:extLst>
          </p:nvPr>
        </p:nvGraphicFramePr>
        <p:xfrm>
          <a:off x="3825876" y="1032684"/>
          <a:ext cx="149225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18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6" y="1032684"/>
                        <a:ext cx="149225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159017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907926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3606995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95600" y="5625662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098605"/>
              </p:ext>
            </p:extLst>
          </p:nvPr>
        </p:nvGraphicFramePr>
        <p:xfrm>
          <a:off x="7010400" y="1153329"/>
          <a:ext cx="149225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19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153329"/>
                        <a:ext cx="149225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2743200" y="5000951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750942"/>
              </p:ext>
            </p:extLst>
          </p:nvPr>
        </p:nvGraphicFramePr>
        <p:xfrm>
          <a:off x="6705600" y="5087937"/>
          <a:ext cx="19177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20" name="Equation" r:id="rId11" imgW="685800" imgH="393480" progId="Equation.DSMT4">
                  <p:embed/>
                </p:oleObj>
              </mc:Choice>
              <mc:Fallback>
                <p:oleObj name="Equation" r:id="rId11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087937"/>
                        <a:ext cx="191770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071283"/>
              </p:ext>
            </p:extLst>
          </p:nvPr>
        </p:nvGraphicFramePr>
        <p:xfrm>
          <a:off x="7010400" y="3041098"/>
          <a:ext cx="16335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21" name="Equation" r:id="rId13" imgW="583920" imgH="393480" progId="Equation.DSMT4">
                  <p:embed/>
                </p:oleObj>
              </mc:Choice>
              <mc:Fallback>
                <p:oleObj name="Equation" r:id="rId13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041098"/>
                        <a:ext cx="16335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7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9" grpId="0" animBg="1"/>
      <p:bldP spid="2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384247"/>
              </p:ext>
            </p:extLst>
          </p:nvPr>
        </p:nvGraphicFramePr>
        <p:xfrm>
          <a:off x="3649663" y="3055938"/>
          <a:ext cx="184626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19" name="Equation" r:id="rId4" imgW="660240" imgH="393480" progId="Equation.DSMT4">
                  <p:embed/>
                </p:oleObj>
              </mc:Choice>
              <mc:Fallback>
                <p:oleObj name="Equation" r:id="rId4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3055938"/>
                        <a:ext cx="184626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46881"/>
              </p:ext>
            </p:extLst>
          </p:nvPr>
        </p:nvGraphicFramePr>
        <p:xfrm>
          <a:off x="3775075" y="5087938"/>
          <a:ext cx="17049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20" name="Equation" r:id="rId6" imgW="609480" imgH="393480" progId="Equation.DSMT4">
                  <p:embed/>
                </p:oleObj>
              </mc:Choice>
              <mc:Fallback>
                <p:oleObj name="Equation" r:id="rId6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5087938"/>
                        <a:ext cx="17049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899418"/>
              </p:ext>
            </p:extLst>
          </p:nvPr>
        </p:nvGraphicFramePr>
        <p:xfrm>
          <a:off x="3630613" y="1033463"/>
          <a:ext cx="18827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21" name="Equation" r:id="rId8" imgW="672840" imgH="393480" progId="Equation.DSMT4">
                  <p:embed/>
                </p:oleObj>
              </mc:Choice>
              <mc:Fallback>
                <p:oleObj name="Equation" r:id="rId8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1033463"/>
                        <a:ext cx="18827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159017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907926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3606995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95600" y="4924751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259721"/>
              </p:ext>
            </p:extLst>
          </p:nvPr>
        </p:nvGraphicFramePr>
        <p:xfrm>
          <a:off x="6815138" y="1154113"/>
          <a:ext cx="18827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22" name="Equation" r:id="rId10" imgW="672840" imgH="393480" progId="Equation.DSMT4">
                  <p:embed/>
                </p:oleObj>
              </mc:Choice>
              <mc:Fallback>
                <p:oleObj name="Equation" r:id="rId10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5138" y="1154113"/>
                        <a:ext cx="18827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2876797" y="5638800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187046"/>
              </p:ext>
            </p:extLst>
          </p:nvPr>
        </p:nvGraphicFramePr>
        <p:xfrm>
          <a:off x="6811963" y="5087938"/>
          <a:ext cx="170338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23" name="Equation" r:id="rId12" imgW="609480" imgH="393480" progId="Equation.DSMT4">
                  <p:embed/>
                </p:oleObj>
              </mc:Choice>
              <mc:Fallback>
                <p:oleObj name="Equation" r:id="rId12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5087938"/>
                        <a:ext cx="1703387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833904"/>
              </p:ext>
            </p:extLst>
          </p:nvPr>
        </p:nvGraphicFramePr>
        <p:xfrm>
          <a:off x="6904038" y="3041650"/>
          <a:ext cx="184626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24" name="Equation" r:id="rId14" imgW="660240" imgH="393480" progId="Equation.DSMT4">
                  <p:embed/>
                </p:oleObj>
              </mc:Choice>
              <mc:Fallback>
                <p:oleObj name="Equation" r:id="rId14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4038" y="3041650"/>
                        <a:ext cx="184626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73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33896" y="1524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use the commutative property we think of subtractions as adding an opposite.  This often means shifting between implicit and explicit coefficients.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8844" y="1163966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For example writing the difference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507319"/>
              </p:ext>
            </p:extLst>
          </p:nvPr>
        </p:nvGraphicFramePr>
        <p:xfrm>
          <a:off x="4258545" y="1676400"/>
          <a:ext cx="570501" cy="266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61" name="Equation" r:id="rId4" imgW="431640" imgH="203040" progId="Equation.DSMT4">
                  <p:embed/>
                </p:oleObj>
              </mc:Choice>
              <mc:Fallback>
                <p:oleObj name="Equation" r:id="rId4" imgW="43164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545" y="1676400"/>
                        <a:ext cx="570501" cy="2662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62496" y="19928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the sum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421766"/>
              </p:ext>
            </p:extLst>
          </p:nvPr>
        </p:nvGraphicFramePr>
        <p:xfrm>
          <a:off x="4152106" y="2514600"/>
          <a:ext cx="83978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62"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106" y="2514600"/>
                        <a:ext cx="839788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448296" y="2895600"/>
            <a:ext cx="456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eans writing an explicit coefficient of –1.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917022"/>
              </p:ext>
            </p:extLst>
          </p:nvPr>
        </p:nvGraphicFramePr>
        <p:xfrm>
          <a:off x="4123902" y="4419600"/>
          <a:ext cx="839788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63" name="Equation" r:id="rId8" imgW="634680" imgH="203040" progId="Equation.DSMT4">
                  <p:embed/>
                </p:oleObj>
              </mc:Choice>
              <mc:Fallback>
                <p:oleObj name="Equation" r:id="rId8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3902" y="4419600"/>
                        <a:ext cx="839788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448296" y="3505200"/>
            <a:ext cx="4561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After using the commutative property to rewrite the polynomial in standard form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48768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usually end by again making the coefficient implicit.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540671"/>
              </p:ext>
            </p:extLst>
          </p:nvPr>
        </p:nvGraphicFramePr>
        <p:xfrm>
          <a:off x="4183063" y="5486400"/>
          <a:ext cx="722312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64" name="Equation" r:id="rId10" imgW="545760" imgH="203040" progId="Equation.DSMT4">
                  <p:embed/>
                </p:oleObj>
              </mc:Choice>
              <mc:Fallback>
                <p:oleObj name="Equation" r:id="rId10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5486400"/>
                        <a:ext cx="722312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33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994579"/>
              </p:ext>
            </p:extLst>
          </p:nvPr>
        </p:nvGraphicFramePr>
        <p:xfrm>
          <a:off x="3756025" y="3055938"/>
          <a:ext cx="16335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067" name="Equation" r:id="rId4" imgW="583920" imgH="393480" progId="Equation.DSMT4">
                  <p:embed/>
                </p:oleObj>
              </mc:Choice>
              <mc:Fallback>
                <p:oleObj name="Equation" r:id="rId4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3055938"/>
                        <a:ext cx="16335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071138"/>
              </p:ext>
            </p:extLst>
          </p:nvPr>
        </p:nvGraphicFramePr>
        <p:xfrm>
          <a:off x="3668713" y="5087938"/>
          <a:ext cx="19177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068" name="Equation" r:id="rId6" imgW="685800" imgH="393480" progId="Equation.DSMT4">
                  <p:embed/>
                </p:oleObj>
              </mc:Choice>
              <mc:Fallback>
                <p:oleObj name="Equation" r:id="rId6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5087938"/>
                        <a:ext cx="191770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928506"/>
              </p:ext>
            </p:extLst>
          </p:nvPr>
        </p:nvGraphicFramePr>
        <p:xfrm>
          <a:off x="3825876" y="1032684"/>
          <a:ext cx="149225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069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6" y="1032684"/>
                        <a:ext cx="149225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1590170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907926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3606995"/>
            <a:ext cx="33528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95600" y="4924751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189029"/>
              </p:ext>
            </p:extLst>
          </p:nvPr>
        </p:nvGraphicFramePr>
        <p:xfrm>
          <a:off x="7010400" y="1153329"/>
          <a:ext cx="149225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070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153329"/>
                        <a:ext cx="149225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2876797" y="5638800"/>
            <a:ext cx="33528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154921"/>
              </p:ext>
            </p:extLst>
          </p:nvPr>
        </p:nvGraphicFramePr>
        <p:xfrm>
          <a:off x="6705600" y="5087937"/>
          <a:ext cx="19177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071" name="Equation" r:id="rId11" imgW="685800" imgH="393480" progId="Equation.DSMT4">
                  <p:embed/>
                </p:oleObj>
              </mc:Choice>
              <mc:Fallback>
                <p:oleObj name="Equation" r:id="rId11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087937"/>
                        <a:ext cx="191770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614249"/>
              </p:ext>
            </p:extLst>
          </p:nvPr>
        </p:nvGraphicFramePr>
        <p:xfrm>
          <a:off x="7010400" y="3041098"/>
          <a:ext cx="16335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072" name="Equation" r:id="rId12" imgW="583920" imgH="393480" progId="Equation.DSMT4">
                  <p:embed/>
                </p:oleObj>
              </mc:Choice>
              <mc:Fallback>
                <p:oleObj name="Equation" r:id="rId12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041098"/>
                        <a:ext cx="16335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50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9" grpId="0" animBg="1"/>
      <p:bldP spid="2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057401"/>
            <a:ext cx="7315200" cy="76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Continuing With Binomial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Distribution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057400"/>
            <a:ext cx="7315200" cy="99059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Using Distribution to Simplify Expressions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550848"/>
              </p:ext>
            </p:extLst>
          </p:nvPr>
        </p:nvGraphicFramePr>
        <p:xfrm>
          <a:off x="3518538" y="1128714"/>
          <a:ext cx="1923333" cy="55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81" name="Equation" r:id="rId4" imgW="749160" imgH="215640" progId="Equation.DSMT4">
                  <p:embed/>
                </p:oleObj>
              </mc:Choice>
              <mc:Fallback>
                <p:oleObj name="Equation" r:id="rId4" imgW="749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538" y="1128714"/>
                        <a:ext cx="1923333" cy="5553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c 2"/>
          <p:cNvSpPr/>
          <p:nvPr/>
        </p:nvSpPr>
        <p:spPr>
          <a:xfrm rot="18757843">
            <a:off x="3640136" y="1107299"/>
            <a:ext cx="340282" cy="332680"/>
          </a:xfrm>
          <a:prstGeom prst="arc">
            <a:avLst>
              <a:gd name="adj1" fmla="val 15633938"/>
              <a:gd name="adj2" fmla="val 1341698"/>
            </a:avLst>
          </a:prstGeom>
          <a:noFill/>
          <a:ln w="254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8757843">
            <a:off x="3487846" y="999759"/>
            <a:ext cx="1066614" cy="747726"/>
          </a:xfrm>
          <a:prstGeom prst="arc">
            <a:avLst>
              <a:gd name="adj1" fmla="val 15633938"/>
              <a:gd name="adj2" fmla="val 1341698"/>
            </a:avLst>
          </a:prstGeom>
          <a:noFill/>
          <a:ln w="254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699601"/>
              </p:ext>
            </p:extLst>
          </p:nvPr>
        </p:nvGraphicFramePr>
        <p:xfrm>
          <a:off x="4058289" y="2160587"/>
          <a:ext cx="312312" cy="24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82" name="Equation" r:id="rId6" imgW="114120" imgH="88560" progId="Equation.DSMT4">
                  <p:embed/>
                </p:oleObj>
              </mc:Choice>
              <mc:Fallback>
                <p:oleObj name="Equation" r:id="rId6" imgW="114120" imgH="88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289" y="2160587"/>
                        <a:ext cx="312312" cy="244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249611"/>
              </p:ext>
            </p:extLst>
          </p:nvPr>
        </p:nvGraphicFramePr>
        <p:xfrm>
          <a:off x="3469326" y="1981201"/>
          <a:ext cx="558206" cy="52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83" name="Equation" r:id="rId8" imgW="203040" imgH="190440" progId="Equation.DSMT4">
                  <p:embed/>
                </p:oleObj>
              </mc:Choice>
              <mc:Fallback>
                <p:oleObj name="Equation" r:id="rId8" imgW="203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9326" y="1981201"/>
                        <a:ext cx="558206" cy="52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68235"/>
              </p:ext>
            </p:extLst>
          </p:nvPr>
        </p:nvGraphicFramePr>
        <p:xfrm>
          <a:off x="4377376" y="2005013"/>
          <a:ext cx="313726" cy="41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84" name="Equation" r:id="rId10" imgW="114120" imgH="152280" progId="Equation.DSMT4">
                  <p:embed/>
                </p:oleObj>
              </mc:Choice>
              <mc:Fallback>
                <p:oleObj name="Equation" r:id="rId10" imgW="114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7376" y="2005013"/>
                        <a:ext cx="313726" cy="41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479568"/>
              </p:ext>
            </p:extLst>
          </p:nvPr>
        </p:nvGraphicFramePr>
        <p:xfrm>
          <a:off x="4731388" y="2057400"/>
          <a:ext cx="347641" cy="349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85" name="Equation" r:id="rId12" imgW="126720" imgH="126720" progId="Equation.DSMT4">
                  <p:embed/>
                </p:oleObj>
              </mc:Choice>
              <mc:Fallback>
                <p:oleObj name="Equation" r:id="rId12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1388" y="2057400"/>
                        <a:ext cx="347641" cy="349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710001"/>
              </p:ext>
            </p:extLst>
          </p:nvPr>
        </p:nvGraphicFramePr>
        <p:xfrm>
          <a:off x="5089526" y="2045587"/>
          <a:ext cx="556792" cy="52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86" name="Equation" r:id="rId14" imgW="203040" imgH="190440" progId="Equation.DSMT4">
                  <p:embed/>
                </p:oleObj>
              </mc:Choice>
              <mc:Fallback>
                <p:oleObj name="Equation" r:id="rId14" imgW="203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6" y="2045587"/>
                        <a:ext cx="556792" cy="52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00649"/>
              </p:ext>
            </p:extLst>
          </p:nvPr>
        </p:nvGraphicFramePr>
        <p:xfrm>
          <a:off x="4021153" y="2787641"/>
          <a:ext cx="1010422" cy="488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87" name="Equation" r:id="rId16" imgW="393480" imgH="190440" progId="Equation.DSMT4">
                  <p:embed/>
                </p:oleObj>
              </mc:Choice>
              <mc:Fallback>
                <p:oleObj name="Equation" r:id="rId16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53" y="2787641"/>
                        <a:ext cx="1010422" cy="488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0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273355"/>
              </p:ext>
            </p:extLst>
          </p:nvPr>
        </p:nvGraphicFramePr>
        <p:xfrm>
          <a:off x="3133725" y="976312"/>
          <a:ext cx="2878138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94" name="Equation" r:id="rId4" imgW="1028520" imgH="685800" progId="Equation.DSMT4">
                  <p:embed/>
                </p:oleObj>
              </mc:Choice>
              <mc:Fallback>
                <p:oleObj name="Equation" r:id="rId4" imgW="10285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976312"/>
                        <a:ext cx="2878138" cy="191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1590170"/>
            <a:ext cx="48006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8801" y="2237241"/>
            <a:ext cx="48006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533406"/>
              </p:ext>
            </p:extLst>
          </p:nvPr>
        </p:nvGraphicFramePr>
        <p:xfrm>
          <a:off x="7086600" y="1590170"/>
          <a:ext cx="1651000" cy="1101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95" name="Equation" r:id="rId6" imgW="1028520" imgH="685800" progId="Equation.DSMT4">
                  <p:embed/>
                </p:oleObj>
              </mc:Choice>
              <mc:Fallback>
                <p:oleObj name="Equation" r:id="rId6" imgW="10285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590170"/>
                        <a:ext cx="1651000" cy="1101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713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281882"/>
              </p:ext>
            </p:extLst>
          </p:nvPr>
        </p:nvGraphicFramePr>
        <p:xfrm>
          <a:off x="2819400" y="3429000"/>
          <a:ext cx="3122007" cy="540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38" name="Equation" r:id="rId4" imgW="1244520" imgH="215640" progId="Equation.DSMT4">
                  <p:embed/>
                </p:oleObj>
              </mc:Choice>
              <mc:Fallback>
                <p:oleObj name="Equation" r:id="rId4" imgW="1244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3122007" cy="540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196483"/>
              </p:ext>
            </p:extLst>
          </p:nvPr>
        </p:nvGraphicFramePr>
        <p:xfrm>
          <a:off x="3352800" y="990600"/>
          <a:ext cx="21431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39" name="Equation" r:id="rId6" imgW="622080" imgH="203040" progId="Equation.DSMT4">
                  <p:embed/>
                </p:oleObj>
              </mc:Choice>
              <mc:Fallback>
                <p:oleObj name="Equation" r:id="rId6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990600"/>
                        <a:ext cx="214312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51659"/>
              </p:ext>
            </p:extLst>
          </p:nvPr>
        </p:nvGraphicFramePr>
        <p:xfrm>
          <a:off x="3048000" y="4181474"/>
          <a:ext cx="2643317" cy="41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32" name="Equation" r:id="rId8" imgW="1054080" imgH="164880" progId="Equation.DSMT4">
                  <p:embed/>
                </p:oleObj>
              </mc:Choice>
              <mc:Fallback>
                <p:oleObj name="Equation" r:id="rId8" imgW="1054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181474"/>
                        <a:ext cx="2643317" cy="412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28386"/>
              </p:ext>
            </p:extLst>
          </p:nvPr>
        </p:nvGraphicFramePr>
        <p:xfrm>
          <a:off x="3505200" y="1868488"/>
          <a:ext cx="19685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33" name="Equation" r:id="rId10" imgW="571320" imgH="164880" progId="Equation.DSMT4">
                  <p:embed/>
                </p:oleObj>
              </mc:Choice>
              <mc:Fallback>
                <p:oleObj name="Equation" r:id="rId10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868488"/>
                        <a:ext cx="19685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52694"/>
              </p:ext>
            </p:extLst>
          </p:nvPr>
        </p:nvGraphicFramePr>
        <p:xfrm>
          <a:off x="3798888" y="2630488"/>
          <a:ext cx="14001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34" name="Equation" r:id="rId12" imgW="406080" imgH="164880" progId="Equation.DSMT4">
                  <p:embed/>
                </p:oleObj>
              </mc:Choice>
              <mc:Fallback>
                <p:oleObj name="Equation" r:id="rId12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2630488"/>
                        <a:ext cx="14001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079287"/>
              </p:ext>
            </p:extLst>
          </p:nvPr>
        </p:nvGraphicFramePr>
        <p:xfrm>
          <a:off x="3733801" y="4867274"/>
          <a:ext cx="1433259" cy="41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35" name="Equation" r:id="rId14" imgW="571320" imgH="164880" progId="Equation.DSMT4">
                  <p:embed/>
                </p:oleObj>
              </mc:Choice>
              <mc:Fallback>
                <p:oleObj name="Equation" r:id="rId14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1" y="4867274"/>
                        <a:ext cx="1433259" cy="412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2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352956"/>
              </p:ext>
            </p:extLst>
          </p:nvPr>
        </p:nvGraphicFramePr>
        <p:xfrm>
          <a:off x="2285999" y="1011238"/>
          <a:ext cx="465455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77" name="Equation" r:id="rId4" imgW="1663560" imgH="660240" progId="Equation.DSMT4">
                  <p:embed/>
                </p:oleObj>
              </mc:Choice>
              <mc:Fallback>
                <p:oleObj name="Equation" r:id="rId4" imgW="16635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1011238"/>
                        <a:ext cx="4654550" cy="184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09799" y="1590170"/>
            <a:ext cx="48006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2237241"/>
            <a:ext cx="48006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55594"/>
              </p:ext>
            </p:extLst>
          </p:nvPr>
        </p:nvGraphicFramePr>
        <p:xfrm>
          <a:off x="6019800" y="3657600"/>
          <a:ext cx="26701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78" name="Equation" r:id="rId6" imgW="1663560" imgH="660240" progId="Equation.DSMT4">
                  <p:embed/>
                </p:oleObj>
              </mc:Choice>
              <mc:Fallback>
                <p:oleObj name="Equation" r:id="rId6" imgW="16635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657600"/>
                        <a:ext cx="267017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73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263087"/>
              </p:ext>
            </p:extLst>
          </p:nvPr>
        </p:nvGraphicFramePr>
        <p:xfrm>
          <a:off x="2722007" y="981075"/>
          <a:ext cx="3469799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00" name="Equation" r:id="rId4" imgW="1257120" imgH="203040" progId="Equation.DSMT4">
                  <p:embed/>
                </p:oleObj>
              </mc:Choice>
              <mc:Fallback>
                <p:oleObj name="Equation" r:id="rId4" imgW="1257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007" y="981075"/>
                        <a:ext cx="3469799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493688"/>
              </p:ext>
            </p:extLst>
          </p:nvPr>
        </p:nvGraphicFramePr>
        <p:xfrm>
          <a:off x="3027940" y="1761837"/>
          <a:ext cx="2837295" cy="37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01" name="Equation" r:id="rId6" imgW="1244520" imgH="164880" progId="Equation.DSMT4">
                  <p:embed/>
                </p:oleObj>
              </mc:Choice>
              <mc:Fallback>
                <p:oleObj name="Equation" r:id="rId6" imgW="1244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940" y="1761837"/>
                        <a:ext cx="2837295" cy="3752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662558"/>
              </p:ext>
            </p:extLst>
          </p:nvPr>
        </p:nvGraphicFramePr>
        <p:xfrm>
          <a:off x="3952875" y="2428875"/>
          <a:ext cx="11461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02" name="Equation" r:id="rId8" imgW="457200" imgH="164880" progId="Equation.DSMT4">
                  <p:embed/>
                </p:oleObj>
              </mc:Choice>
              <mc:Fallback>
                <p:oleObj name="Equation" r:id="rId8" imgW="457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2428875"/>
                        <a:ext cx="11461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3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63765"/>
              </p:ext>
            </p:extLst>
          </p:nvPr>
        </p:nvGraphicFramePr>
        <p:xfrm>
          <a:off x="2286000" y="838200"/>
          <a:ext cx="48990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44" name="Equation" r:id="rId4" imgW="1422360" imgH="203040" progId="Equation.DSMT4">
                  <p:embed/>
                </p:oleObj>
              </mc:Choice>
              <mc:Fallback>
                <p:oleObj name="Equation" r:id="rId4" imgW="1422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838200"/>
                        <a:ext cx="489902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294030"/>
              </p:ext>
            </p:extLst>
          </p:nvPr>
        </p:nvGraphicFramePr>
        <p:xfrm>
          <a:off x="2568575" y="1716088"/>
          <a:ext cx="44624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45" name="Equation" r:id="rId6" imgW="1295280" imgH="164880" progId="Equation.DSMT4">
                  <p:embed/>
                </p:oleObj>
              </mc:Choice>
              <mc:Fallback>
                <p:oleObj name="Equation" r:id="rId6" imgW="1295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1716088"/>
                        <a:ext cx="44624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028683"/>
              </p:ext>
            </p:extLst>
          </p:nvPr>
        </p:nvGraphicFramePr>
        <p:xfrm>
          <a:off x="3692525" y="2478088"/>
          <a:ext cx="22320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46" name="Equation" r:id="rId8" imgW="647640" imgH="164880" progId="Equation.DSMT4">
                  <p:embed/>
                </p:oleObj>
              </mc:Choice>
              <mc:Fallback>
                <p:oleObj name="Equation" r:id="rId8" imgW="647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2478088"/>
                        <a:ext cx="223202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5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333147"/>
              </p:ext>
            </p:extLst>
          </p:nvPr>
        </p:nvGraphicFramePr>
        <p:xfrm>
          <a:off x="2057400" y="914400"/>
          <a:ext cx="4370388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19" name="Equation" r:id="rId4" imgW="1562040" imgH="977760" progId="Equation.DSMT4">
                  <p:embed/>
                </p:oleObj>
              </mc:Choice>
              <mc:Fallback>
                <p:oleObj name="Equation" r:id="rId4" imgW="15620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914400"/>
                        <a:ext cx="4370388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1742570"/>
            <a:ext cx="48006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8801" y="2389641"/>
            <a:ext cx="48006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28800" y="3095951"/>
            <a:ext cx="4800600" cy="63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614610"/>
              </p:ext>
            </p:extLst>
          </p:nvPr>
        </p:nvGraphicFramePr>
        <p:xfrm>
          <a:off x="5410200" y="4038600"/>
          <a:ext cx="3267075" cy="2045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20" name="Equation" r:id="rId6" imgW="1562040" imgH="977760" progId="Equation.DSMT4">
                  <p:embed/>
                </p:oleObj>
              </mc:Choice>
              <mc:Fallback>
                <p:oleObj name="Equation" r:id="rId6" imgW="15620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038600"/>
                        <a:ext cx="3267075" cy="2045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05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902609"/>
              </p:ext>
            </p:extLst>
          </p:nvPr>
        </p:nvGraphicFramePr>
        <p:xfrm>
          <a:off x="2934592" y="1828800"/>
          <a:ext cx="3198615" cy="341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14" name="Equation" r:id="rId4" imgW="1549080" imgH="164880" progId="Equation.DSMT4">
                  <p:embed/>
                </p:oleObj>
              </mc:Choice>
              <mc:Fallback>
                <p:oleObj name="Equation" r:id="rId4" imgW="1549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592" y="1828800"/>
                        <a:ext cx="3198615" cy="341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2286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For polynomials with one, two or three terms we often use the special names monomial, binomial or trinomial.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035220"/>
              </p:ext>
            </p:extLst>
          </p:nvPr>
        </p:nvGraphicFramePr>
        <p:xfrm>
          <a:off x="3033116" y="2669767"/>
          <a:ext cx="3063481" cy="307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15" name="Equation" r:id="rId6" imgW="1650960" imgH="164880" progId="Equation.DSMT4">
                  <p:embed/>
                </p:oleObj>
              </mc:Choice>
              <mc:Fallback>
                <p:oleObj name="Equation" r:id="rId6" imgW="1650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116" y="2669767"/>
                        <a:ext cx="3063481" cy="307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605926"/>
              </p:ext>
            </p:extLst>
          </p:nvPr>
        </p:nvGraphicFramePr>
        <p:xfrm>
          <a:off x="2879685" y="3584030"/>
          <a:ext cx="3673554" cy="305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16" name="Equation" r:id="rId8" imgW="1981080" imgH="164880" progId="Equation.DSMT4">
                  <p:embed/>
                </p:oleObj>
              </mc:Choice>
              <mc:Fallback>
                <p:oleObj name="Equation" r:id="rId8" imgW="1981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685" y="3584030"/>
                        <a:ext cx="3673554" cy="305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7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302096"/>
              </p:ext>
            </p:extLst>
          </p:nvPr>
        </p:nvGraphicFramePr>
        <p:xfrm>
          <a:off x="2006600" y="1128713"/>
          <a:ext cx="5080000" cy="191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37" name="Equation" r:id="rId4" imgW="1815840" imgH="685800" progId="Equation.DSMT4">
                  <p:embed/>
                </p:oleObj>
              </mc:Choice>
              <mc:Fallback>
                <p:oleObj name="Equation" r:id="rId4" imgW="1815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1128713"/>
                        <a:ext cx="5080000" cy="191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2012" y="1742570"/>
            <a:ext cx="48006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2013" y="2389641"/>
            <a:ext cx="48006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886812"/>
              </p:ext>
            </p:extLst>
          </p:nvPr>
        </p:nvGraphicFramePr>
        <p:xfrm>
          <a:off x="4729956" y="4343400"/>
          <a:ext cx="3798887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38" name="Equation" r:id="rId6" imgW="1815840" imgH="685800" progId="Equation.DSMT4">
                  <p:embed/>
                </p:oleObj>
              </mc:Choice>
              <mc:Fallback>
                <p:oleObj name="Equation" r:id="rId6" imgW="1815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956" y="4343400"/>
                        <a:ext cx="3798887" cy="143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049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057400"/>
            <a:ext cx="7315200" cy="99059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Using Distribution to Simplify Expressions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764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 Factor of –1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3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408001"/>
              </p:ext>
            </p:extLst>
          </p:nvPr>
        </p:nvGraphicFramePr>
        <p:xfrm>
          <a:off x="3252786" y="761231"/>
          <a:ext cx="26146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54" name="Equation" r:id="rId4" imgW="812520" imgH="190440" progId="Equation.DSMT4">
                  <p:embed/>
                </p:oleObj>
              </mc:Choice>
              <mc:Fallback>
                <p:oleObj name="Equation" r:id="rId4" imgW="812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86" y="761231"/>
                        <a:ext cx="261461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925300"/>
              </p:ext>
            </p:extLst>
          </p:nvPr>
        </p:nvGraphicFramePr>
        <p:xfrm>
          <a:off x="3354386" y="2209800"/>
          <a:ext cx="2356009" cy="45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55" name="Equation" r:id="rId6" imgW="787320" imgH="152280" progId="Equation.DSMT4">
                  <p:embed/>
                </p:oleObj>
              </mc:Choice>
              <mc:Fallback>
                <p:oleObj name="Equation" r:id="rId6" imgW="787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6" y="2209800"/>
                        <a:ext cx="2356009" cy="456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995368"/>
              </p:ext>
            </p:extLst>
          </p:nvPr>
        </p:nvGraphicFramePr>
        <p:xfrm>
          <a:off x="4267200" y="2895600"/>
          <a:ext cx="722312" cy="45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56" name="Equation" r:id="rId8" imgW="241200" imgH="152280" progId="Equation.DSMT4">
                  <p:embed/>
                </p:oleObj>
              </mc:Choice>
              <mc:Fallback>
                <p:oleObj name="Equation" r:id="rId8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895600"/>
                        <a:ext cx="722312" cy="456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561087"/>
              </p:ext>
            </p:extLst>
          </p:nvPr>
        </p:nvGraphicFramePr>
        <p:xfrm>
          <a:off x="3100386" y="1447031"/>
          <a:ext cx="28178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57" name="Equation" r:id="rId10" imgW="876240" imgH="190440" progId="Equation.DSMT4">
                  <p:embed/>
                </p:oleObj>
              </mc:Choice>
              <mc:Fallback>
                <p:oleObj name="Equation" r:id="rId10" imgW="8762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6" y="1447031"/>
                        <a:ext cx="281781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805515"/>
              </p:ext>
            </p:extLst>
          </p:nvPr>
        </p:nvGraphicFramePr>
        <p:xfrm>
          <a:off x="3251200" y="3886200"/>
          <a:ext cx="26146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58" name="Equation" r:id="rId12" imgW="812520" imgH="190440" progId="Equation.DSMT4">
                  <p:embed/>
                </p:oleObj>
              </mc:Choice>
              <mc:Fallback>
                <p:oleObj name="Equation" r:id="rId12" imgW="81252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3886200"/>
                        <a:ext cx="261461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322698"/>
              </p:ext>
            </p:extLst>
          </p:nvPr>
        </p:nvGraphicFramePr>
        <p:xfrm>
          <a:off x="3352800" y="4648200"/>
          <a:ext cx="2355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59" name="Equation" r:id="rId14" imgW="787320" imgH="152280" progId="Equation.DSMT4">
                  <p:embed/>
                </p:oleObj>
              </mc:Choice>
              <mc:Fallback>
                <p:oleObj name="Equation" r:id="rId14" imgW="787320" imgH="1522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648200"/>
                        <a:ext cx="23558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65725"/>
              </p:ext>
            </p:extLst>
          </p:nvPr>
        </p:nvGraphicFramePr>
        <p:xfrm>
          <a:off x="4265613" y="5334000"/>
          <a:ext cx="7223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260" name="Equation" r:id="rId16" imgW="241200" imgH="152280" progId="Equation.DSMT4">
                  <p:embed/>
                </p:oleObj>
              </mc:Choice>
              <mc:Fallback>
                <p:oleObj name="Equation" r:id="rId16" imgW="241200" imgH="1522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5334000"/>
                        <a:ext cx="7223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26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459346"/>
              </p:ext>
            </p:extLst>
          </p:nvPr>
        </p:nvGraphicFramePr>
        <p:xfrm>
          <a:off x="3048000" y="1030966"/>
          <a:ext cx="2949575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9" name="Equation" r:id="rId4" imgW="1054080" imgH="609480" progId="Equation.DSMT4">
                  <p:embed/>
                </p:oleObj>
              </mc:Choice>
              <mc:Fallback>
                <p:oleObj name="Equation" r:id="rId4" imgW="10540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030966"/>
                        <a:ext cx="2949575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1590170"/>
            <a:ext cx="45720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05001" y="2237241"/>
            <a:ext cx="45720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681687"/>
              </p:ext>
            </p:extLst>
          </p:nvPr>
        </p:nvGraphicFramePr>
        <p:xfrm>
          <a:off x="5003007" y="3429001"/>
          <a:ext cx="22398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00" name="Equation" r:id="rId6" imgW="1054080" imgH="609480" progId="Equation.DSMT4">
                  <p:embed/>
                </p:oleObj>
              </mc:Choice>
              <mc:Fallback>
                <p:oleObj name="Equation" r:id="rId6" imgW="10540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007" y="3429001"/>
                        <a:ext cx="223981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925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788986"/>
              </p:ext>
            </p:extLst>
          </p:nvPr>
        </p:nvGraphicFramePr>
        <p:xfrm>
          <a:off x="2924175" y="1012825"/>
          <a:ext cx="3198813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1" name="Equation" r:id="rId4" imgW="1143000" imgH="622080" progId="Equation.DSMT4">
                  <p:embed/>
                </p:oleObj>
              </mc:Choice>
              <mc:Fallback>
                <p:oleObj name="Equation" r:id="rId4" imgW="1143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1012825"/>
                        <a:ext cx="3198813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1590170"/>
            <a:ext cx="45720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05001" y="2237241"/>
            <a:ext cx="45720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335136"/>
              </p:ext>
            </p:extLst>
          </p:nvPr>
        </p:nvGraphicFramePr>
        <p:xfrm>
          <a:off x="5257800" y="3505200"/>
          <a:ext cx="265671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22" name="Equation" r:id="rId6" imgW="1143000" imgH="622080" progId="Equation.DSMT4">
                  <p:embed/>
                </p:oleObj>
              </mc:Choice>
              <mc:Fallback>
                <p:oleObj name="Equation" r:id="rId6" imgW="1143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05200"/>
                        <a:ext cx="2656719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5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483603"/>
              </p:ext>
            </p:extLst>
          </p:nvPr>
        </p:nvGraphicFramePr>
        <p:xfrm>
          <a:off x="2746375" y="960438"/>
          <a:ext cx="3554413" cy="1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89" name="Equation" r:id="rId4" imgW="1269720" imgH="660240" progId="Equation.DSMT4">
                  <p:embed/>
                </p:oleObj>
              </mc:Choice>
              <mc:Fallback>
                <p:oleObj name="Equation" r:id="rId4" imgW="126972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960438"/>
                        <a:ext cx="3554413" cy="184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1590170"/>
            <a:ext cx="45720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2237241"/>
            <a:ext cx="45720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973842"/>
              </p:ext>
            </p:extLst>
          </p:nvPr>
        </p:nvGraphicFramePr>
        <p:xfrm>
          <a:off x="5110163" y="3460750"/>
          <a:ext cx="295275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90" name="Equation" r:id="rId6" imgW="1269720" imgH="660240" progId="Equation.DSMT4">
                  <p:embed/>
                </p:oleObj>
              </mc:Choice>
              <mc:Fallback>
                <p:oleObj name="Equation" r:id="rId6" imgW="126972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3460750"/>
                        <a:ext cx="295275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959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960008"/>
              </p:ext>
            </p:extLst>
          </p:nvPr>
        </p:nvGraphicFramePr>
        <p:xfrm>
          <a:off x="2533650" y="925513"/>
          <a:ext cx="3983038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12" name="Equation" r:id="rId4" imgW="1422360" imgH="685800" progId="Equation.DSMT4">
                  <p:embed/>
                </p:oleObj>
              </mc:Choice>
              <mc:Fallback>
                <p:oleObj name="Equation" r:id="rId4" imgW="14223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925513"/>
                        <a:ext cx="3983038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1590170"/>
            <a:ext cx="47244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2237241"/>
            <a:ext cx="47244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629150"/>
              </p:ext>
            </p:extLst>
          </p:nvPr>
        </p:nvGraphicFramePr>
        <p:xfrm>
          <a:off x="4933950" y="3430588"/>
          <a:ext cx="3308350" cy="159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13" name="Equation" r:id="rId6" imgW="1422360" imgH="685800" progId="Equation.DSMT4">
                  <p:embed/>
                </p:oleObj>
              </mc:Choice>
              <mc:Fallback>
                <p:oleObj name="Equation" r:id="rId6" imgW="14223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3430588"/>
                        <a:ext cx="3308350" cy="159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47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947861"/>
              </p:ext>
            </p:extLst>
          </p:nvPr>
        </p:nvGraphicFramePr>
        <p:xfrm>
          <a:off x="1981200" y="925513"/>
          <a:ext cx="4835525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57" name="Equation" r:id="rId4" imgW="1726920" imgH="685800" progId="Equation.DSMT4">
                  <p:embed/>
                </p:oleObj>
              </mc:Choice>
              <mc:Fallback>
                <p:oleObj name="Equation" r:id="rId4" imgW="17269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25513"/>
                        <a:ext cx="4835525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1590170"/>
            <a:ext cx="47244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2237241"/>
            <a:ext cx="47244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863063"/>
              </p:ext>
            </p:extLst>
          </p:nvPr>
        </p:nvGraphicFramePr>
        <p:xfrm>
          <a:off x="4579938" y="3430589"/>
          <a:ext cx="3448887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58" name="Equation" r:id="rId6" imgW="1726920" imgH="685800" progId="Equation.DSMT4">
                  <p:embed/>
                </p:oleObj>
              </mc:Choice>
              <mc:Fallback>
                <p:oleObj name="Equation" r:id="rId6" imgW="17269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3430589"/>
                        <a:ext cx="3448887" cy="137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17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206731"/>
              </p:ext>
            </p:extLst>
          </p:nvPr>
        </p:nvGraphicFramePr>
        <p:xfrm>
          <a:off x="2837656" y="990600"/>
          <a:ext cx="3163888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08" name="Equation" r:id="rId4" imgW="1130040" imgH="952200" progId="Equation.DSMT4">
                  <p:embed/>
                </p:oleObj>
              </mc:Choice>
              <mc:Fallback>
                <p:oleObj name="Equation" r:id="rId4" imgW="11300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7656" y="990600"/>
                        <a:ext cx="3163888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1699432"/>
            <a:ext cx="47244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2348345"/>
            <a:ext cx="47244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129670"/>
              </p:ext>
            </p:extLst>
          </p:nvPr>
        </p:nvGraphicFramePr>
        <p:xfrm>
          <a:off x="6753101" y="3316184"/>
          <a:ext cx="2257425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09" name="Equation" r:id="rId6" imgW="1130040" imgH="952200" progId="Equation.DSMT4">
                  <p:embed/>
                </p:oleObj>
              </mc:Choice>
              <mc:Fallback>
                <p:oleObj name="Equation" r:id="rId6" imgW="11300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101" y="3316184"/>
                        <a:ext cx="2257425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028701" y="3000499"/>
            <a:ext cx="47244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53367"/>
              </p:ext>
            </p:extLst>
          </p:nvPr>
        </p:nvGraphicFramePr>
        <p:xfrm>
          <a:off x="3046413" y="4259263"/>
          <a:ext cx="2773362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10" name="Equation" r:id="rId8" imgW="990360" imgH="685800" progId="Equation.DSMT4">
                  <p:embed/>
                </p:oleObj>
              </mc:Choice>
              <mc:Fallback>
                <p:oleObj name="Equation" r:id="rId8" imgW="9903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4259263"/>
                        <a:ext cx="2773362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2070265" y="4899832"/>
            <a:ext cx="4724400" cy="586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70265" y="5548745"/>
            <a:ext cx="4724400" cy="62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5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8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Some Vocabulary for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607933"/>
              </p:ext>
            </p:extLst>
          </p:nvPr>
        </p:nvGraphicFramePr>
        <p:xfrm>
          <a:off x="3057079" y="950520"/>
          <a:ext cx="3004442" cy="54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388" name="Equation" r:id="rId4" imgW="1130040" imgH="203040" progId="Equation.DSMT4">
                  <p:embed/>
                </p:oleObj>
              </mc:Choice>
              <mc:Fallback>
                <p:oleObj name="Equation" r:id="rId4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079" y="950520"/>
                        <a:ext cx="3004442" cy="54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170431"/>
              </p:ext>
            </p:extLst>
          </p:nvPr>
        </p:nvGraphicFramePr>
        <p:xfrm>
          <a:off x="3144838" y="1752600"/>
          <a:ext cx="27622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389" name="Equation" r:id="rId6" imgW="1015920" imgH="152280" progId="Equation.DSMT4">
                  <p:embed/>
                </p:oleObj>
              </mc:Choice>
              <mc:Fallback>
                <p:oleObj name="Equation" r:id="rId6" imgW="10159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1752600"/>
                        <a:ext cx="27622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785567"/>
              </p:ext>
            </p:extLst>
          </p:nvPr>
        </p:nvGraphicFramePr>
        <p:xfrm>
          <a:off x="3810000" y="2438400"/>
          <a:ext cx="1330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390" name="Equation" r:id="rId8" imgW="444240" imgH="152280" progId="Equation.DSMT4">
                  <p:embed/>
                </p:oleObj>
              </mc:Choice>
              <mc:Fallback>
                <p:oleObj name="Equation" r:id="rId8" imgW="4442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38400"/>
                        <a:ext cx="13303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9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173589"/>
              </p:ext>
            </p:extLst>
          </p:nvPr>
        </p:nvGraphicFramePr>
        <p:xfrm>
          <a:off x="2655887" y="838200"/>
          <a:ext cx="37877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216" name="Equation" r:id="rId4" imgW="1231560" imgH="190440" progId="Equation.DSMT4">
                  <p:embed/>
                </p:oleObj>
              </mc:Choice>
              <mc:Fallback>
                <p:oleObj name="Equation" r:id="rId4" imgW="1231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7" y="838200"/>
                        <a:ext cx="37877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320133"/>
              </p:ext>
            </p:extLst>
          </p:nvPr>
        </p:nvGraphicFramePr>
        <p:xfrm>
          <a:off x="2709863" y="1600200"/>
          <a:ext cx="355123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217" name="Equation" r:id="rId6" imgW="1155600" imgH="164880" progId="Equation.DSMT4">
                  <p:embed/>
                </p:oleObj>
              </mc:Choice>
              <mc:Fallback>
                <p:oleObj name="Equation" r:id="rId6" imgW="1155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1600200"/>
                        <a:ext cx="3551237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749991"/>
              </p:ext>
            </p:extLst>
          </p:nvPr>
        </p:nvGraphicFramePr>
        <p:xfrm>
          <a:off x="4038600" y="2286000"/>
          <a:ext cx="97631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218" name="Equation" r:id="rId8" imgW="317160" imgH="164880" progId="Equation.DSMT4">
                  <p:embed/>
                </p:oleObj>
              </mc:Choice>
              <mc:Fallback>
                <p:oleObj name="Equation" r:id="rId8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86000"/>
                        <a:ext cx="976312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408665"/>
              </p:ext>
            </p:extLst>
          </p:nvPr>
        </p:nvGraphicFramePr>
        <p:xfrm>
          <a:off x="2514600" y="914400"/>
          <a:ext cx="40163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839" name="Equation" r:id="rId4" imgW="1511280" imgH="203040" progId="Equation.DSMT4">
                  <p:embed/>
                </p:oleObj>
              </mc:Choice>
              <mc:Fallback>
                <p:oleObj name="Equation" r:id="rId4" imgW="1511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14400"/>
                        <a:ext cx="40163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05369"/>
              </p:ext>
            </p:extLst>
          </p:nvPr>
        </p:nvGraphicFramePr>
        <p:xfrm>
          <a:off x="3962400" y="2438400"/>
          <a:ext cx="10699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840" name="Equation" r:id="rId6" imgW="393480" imgH="164880" progId="Equation.DSMT4">
                  <p:embed/>
                </p:oleObj>
              </mc:Choice>
              <mc:Fallback>
                <p:oleObj name="Equation" r:id="rId6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38400"/>
                        <a:ext cx="10699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282359"/>
              </p:ext>
            </p:extLst>
          </p:nvPr>
        </p:nvGraphicFramePr>
        <p:xfrm>
          <a:off x="2921000" y="1676400"/>
          <a:ext cx="32702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841" name="Equation" r:id="rId8" imgW="1231560" imgH="164880" progId="Equation.DSMT4">
                  <p:embed/>
                </p:oleObj>
              </mc:Choice>
              <mc:Fallback>
                <p:oleObj name="Equation" r:id="rId8" imgW="1231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1676400"/>
                        <a:ext cx="32702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5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335860"/>
              </p:ext>
            </p:extLst>
          </p:nvPr>
        </p:nvGraphicFramePr>
        <p:xfrm>
          <a:off x="3352800" y="1447800"/>
          <a:ext cx="2420216" cy="386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029" name="Equation" r:id="rId4" imgW="952200" imgH="152280" progId="Equation.DSMT4">
                  <p:embed/>
                </p:oleObj>
              </mc:Choice>
              <mc:Fallback>
                <p:oleObj name="Equation" r:id="rId4" imgW="952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447800"/>
                        <a:ext cx="2420216" cy="386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824147"/>
              </p:ext>
            </p:extLst>
          </p:nvPr>
        </p:nvGraphicFramePr>
        <p:xfrm>
          <a:off x="2762748" y="746636"/>
          <a:ext cx="3739153" cy="503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030" name="Equation" r:id="rId6" imgW="1511280" imgH="203040" progId="Equation.DSMT4">
                  <p:embed/>
                </p:oleObj>
              </mc:Choice>
              <mc:Fallback>
                <p:oleObj name="Equation" r:id="rId6" imgW="1511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748" y="746636"/>
                        <a:ext cx="3739153" cy="503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478443"/>
              </p:ext>
            </p:extLst>
          </p:nvPr>
        </p:nvGraphicFramePr>
        <p:xfrm>
          <a:off x="3886200" y="2133600"/>
          <a:ext cx="1242579" cy="425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031" name="Equation" r:id="rId8" imgW="444240" imgH="152280" progId="Equation.DSMT4">
                  <p:embed/>
                </p:oleObj>
              </mc:Choice>
              <mc:Fallback>
                <p:oleObj name="Equation" r:id="rId8" imgW="4442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133600"/>
                        <a:ext cx="1242579" cy="425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9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764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 Factor of –1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7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Discussing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7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16651581"/>
              </p:ext>
            </p:extLst>
          </p:nvPr>
        </p:nvGraphicFramePr>
        <p:xfrm>
          <a:off x="4105133" y="2057366"/>
          <a:ext cx="933735" cy="37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65" name="Equation" r:id="rId4" imgW="380880" imgH="152280" progId="Equation.DSMT4">
                  <p:embed/>
                </p:oleObj>
              </mc:Choice>
              <mc:Fallback>
                <p:oleObj name="Equation" r:id="rId4" imgW="380880" imgH="1522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133" y="2057366"/>
                        <a:ext cx="933735" cy="372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13464726"/>
              </p:ext>
            </p:extLst>
          </p:nvPr>
        </p:nvGraphicFramePr>
        <p:xfrm>
          <a:off x="4058447" y="3286090"/>
          <a:ext cx="1027107" cy="372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66" name="Equation" r:id="rId6" imgW="419040" imgH="152280" progId="Equation.DSMT4">
                  <p:embed/>
                </p:oleObj>
              </mc:Choice>
              <mc:Fallback>
                <p:oleObj name="Equation" r:id="rId6" imgW="419040" imgH="1522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447" y="3286090"/>
                        <a:ext cx="1027107" cy="372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38089471"/>
              </p:ext>
            </p:extLst>
          </p:nvPr>
        </p:nvGraphicFramePr>
        <p:xfrm>
          <a:off x="4058447" y="2666387"/>
          <a:ext cx="1027107" cy="372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67" name="Equation" r:id="rId8" imgW="419040" imgH="152280" progId="Equation.DSMT4">
                  <p:embed/>
                </p:oleObj>
              </mc:Choice>
              <mc:Fallback>
                <p:oleObj name="Equation" r:id="rId8" imgW="419040" imgH="1522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447" y="2666387"/>
                        <a:ext cx="1027107" cy="372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88074914"/>
              </p:ext>
            </p:extLst>
          </p:nvPr>
        </p:nvGraphicFramePr>
        <p:xfrm>
          <a:off x="4105271" y="3886152"/>
          <a:ext cx="933459" cy="37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68" name="Equation" r:id="rId10" imgW="380880" imgH="152280" progId="Equation.DSMT4">
                  <p:embed/>
                </p:oleObj>
              </mc:Choice>
              <mc:Fallback>
                <p:oleObj name="Equation" r:id="rId10" imgW="380880" imgH="1522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1" y="3886152"/>
                        <a:ext cx="933459" cy="371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3000" y="2286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ea typeface="Calibri"/>
                <a:cs typeface="Times New Roman"/>
              </a:rPr>
              <a:t>Write </a:t>
            </a:r>
            <a:r>
              <a:rPr lang="en-US" dirty="0">
                <a:latin typeface="Arial"/>
                <a:ea typeface="Calibri"/>
                <a:cs typeface="Times New Roman"/>
              </a:rPr>
              <a:t>the polynomial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as a sum </a:t>
            </a:r>
            <a:r>
              <a:rPr lang="en-US" dirty="0">
                <a:latin typeface="Arial"/>
                <a:ea typeface="Calibri"/>
                <a:cs typeface="Times New Roman"/>
              </a:rPr>
              <a:t>with all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coefficients </a:t>
            </a:r>
            <a:r>
              <a:rPr lang="en-US" dirty="0">
                <a:latin typeface="Arial"/>
                <a:ea typeface="Calibri"/>
                <a:cs typeface="Times New Roman"/>
              </a:rPr>
              <a:t>explicit.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Next, rewrite the polynomial in standard form and </a:t>
            </a:r>
            <a:r>
              <a:rPr lang="en-US" dirty="0">
                <a:latin typeface="Arial"/>
                <a:ea typeface="Calibri"/>
                <a:cs typeface="Times New Roman"/>
              </a:rPr>
              <a:t>discuss the polynomial in both general and specific terms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.  Last, write the polynomial with all coefficients implicit.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3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1096</Words>
  <Application>Microsoft Office PowerPoint</Application>
  <PresentationFormat>On-screen Show (4:3)</PresentationFormat>
  <Paragraphs>233</Paragraphs>
  <Slides>74</Slides>
  <Notes>74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80" baseType="lpstr">
      <vt:lpstr>Arial</vt:lpstr>
      <vt:lpstr>Calibri</vt:lpstr>
      <vt:lpstr>Times New Roman</vt:lpstr>
      <vt:lpstr>Office Theme</vt:lpstr>
      <vt:lpstr>Equation</vt:lpstr>
      <vt:lpstr>Document</vt:lpstr>
      <vt:lpstr>An Introduction to Polynomials</vt:lpstr>
      <vt:lpstr>Some Vocabulary for Polynomials</vt:lpstr>
      <vt:lpstr>PowerPoint Presentation</vt:lpstr>
      <vt:lpstr>PowerPoint Presentation</vt:lpstr>
      <vt:lpstr>PowerPoint Presentation</vt:lpstr>
      <vt:lpstr>PowerPoint Presentation</vt:lpstr>
      <vt:lpstr>Some Vocabulary for Polynomials</vt:lpstr>
      <vt:lpstr>Discussing Polynomials</vt:lpstr>
      <vt:lpstr>PowerPoint Presentation</vt:lpstr>
      <vt:lpstr>PowerPoint Presentation</vt:lpstr>
      <vt:lpstr>PowerPoint Presentation</vt:lpstr>
      <vt:lpstr>PowerPoint Presentation</vt:lpstr>
      <vt:lpstr>Discussing Polynomials</vt:lpstr>
      <vt:lpstr>Adding and Subtracting Polynomials Using the Distributive Property</vt:lpstr>
      <vt:lpstr>Like Polynomial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Adding and Subtracting Polynomials Using the Distributive Property</vt:lpstr>
      <vt:lpstr>Adding and Subtracting Polynomials</vt:lpstr>
      <vt:lpstr>Write the polynomial as a sum making coefficients explicit, then simplify the expression.</vt:lpstr>
      <vt:lpstr>Write the polynomial as a sum making coefficients explicit, then simplify the expression.</vt:lpstr>
      <vt:lpstr>Write the polynomial as a sum making coefficients explicit, then simplify the expression.</vt:lpstr>
      <vt:lpstr>Write the polynomial as a sum making coefficients explicit, then simplify the expression.</vt:lpstr>
      <vt:lpstr>Write the polynomial as a sum making coefficients explicit, then simplify the expression.</vt:lpstr>
      <vt:lpstr>Write the polynomial as a sum making coefficients explicit, then simplify the expression.</vt:lpstr>
      <vt:lpstr>Adding and Subtracting Polynomials</vt:lpstr>
      <vt:lpstr>Adding and Subtracting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Adding and Subtracting Polynomials</vt:lpstr>
      <vt:lpstr>An Introduction to Polynomial Distribution </vt:lpstr>
      <vt:lpstr>Binomial Distribution </vt:lpstr>
      <vt:lpstr>The Distributive Property of Multiplication over Addition</vt:lpstr>
      <vt:lpstr>Simplify</vt:lpstr>
      <vt:lpstr>Simplify</vt:lpstr>
      <vt:lpstr>Simplify</vt:lpstr>
      <vt:lpstr>Binomial Distribution </vt:lpstr>
      <vt:lpstr>Continuing With Binomial Distribution </vt:lpstr>
      <vt:lpstr>Simplify</vt:lpstr>
      <vt:lpstr>Simplify</vt:lpstr>
      <vt:lpstr>Simplify</vt:lpstr>
      <vt:lpstr>Simplify</vt:lpstr>
      <vt:lpstr>Simplify</vt:lpstr>
      <vt:lpstr>Continuing With Binomial Distribution </vt:lpstr>
      <vt:lpstr>Using Distribution to Simplify Expressions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Using Distribution to Simplify Expressions</vt:lpstr>
      <vt:lpstr>A Factor of –1 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A Factor of –1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Polynomials</dc:title>
  <dc:creator>scott storla</dc:creator>
  <cp:lastModifiedBy>scott.storla@minneapolis.edu</cp:lastModifiedBy>
  <cp:revision>331</cp:revision>
  <dcterms:created xsi:type="dcterms:W3CDTF">2010-08-30T01:10:56Z</dcterms:created>
  <dcterms:modified xsi:type="dcterms:W3CDTF">2015-09-13T18:24:50Z</dcterms:modified>
</cp:coreProperties>
</file>